
<file path=[Content_Types].xml><?xml version="1.0" encoding="utf-8"?>
<Types xmlns="http://schemas.openxmlformats.org/package/2006/content-types">
  <Default Extension="gif" ContentType="image/gi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366" r:id="rId2"/>
    <p:sldId id="367" r:id="rId3"/>
    <p:sldId id="333" r:id="rId4"/>
    <p:sldId id="382" r:id="rId5"/>
    <p:sldId id="335" r:id="rId6"/>
    <p:sldId id="336" r:id="rId7"/>
    <p:sldId id="337" r:id="rId8"/>
    <p:sldId id="338" r:id="rId9"/>
    <p:sldId id="339" r:id="rId10"/>
    <p:sldId id="340" r:id="rId11"/>
    <p:sldId id="341" r:id="rId12"/>
    <p:sldId id="342" r:id="rId13"/>
    <p:sldId id="343" r:id="rId14"/>
    <p:sldId id="344" r:id="rId15"/>
    <p:sldId id="345" r:id="rId16"/>
    <p:sldId id="346" r:id="rId17"/>
    <p:sldId id="380" r:id="rId18"/>
    <p:sldId id="378" r:id="rId19"/>
    <p:sldId id="375" r:id="rId20"/>
    <p:sldId id="349" r:id="rId21"/>
    <p:sldId id="350" r:id="rId22"/>
    <p:sldId id="351" r:id="rId23"/>
    <p:sldId id="376" r:id="rId24"/>
    <p:sldId id="377" r:id="rId25"/>
    <p:sldId id="383" r:id="rId26"/>
    <p:sldId id="356" r:id="rId27"/>
    <p:sldId id="361" r:id="rId28"/>
    <p:sldId id="353" r:id="rId29"/>
    <p:sldId id="357" r:id="rId30"/>
    <p:sldId id="358" r:id="rId31"/>
    <p:sldId id="359" r:id="rId32"/>
    <p:sldId id="360" r:id="rId33"/>
    <p:sldId id="362" r:id="rId34"/>
    <p:sldId id="363" r:id="rId35"/>
    <p:sldId id="364" r:id="rId36"/>
    <p:sldId id="365" r:id="rId37"/>
    <p:sldId id="314" r:id="rId38"/>
    <p:sldId id="369" r:id="rId39"/>
    <p:sldId id="371" r:id="rId40"/>
    <p:sldId id="381" r:id="rId41"/>
    <p:sldId id="315" r:id="rId42"/>
    <p:sldId id="370" r:id="rId43"/>
    <p:sldId id="372" r:id="rId44"/>
    <p:sldId id="267" r:id="rId45"/>
    <p:sldId id="317" r:id="rId46"/>
    <p:sldId id="318" r:id="rId47"/>
    <p:sldId id="270" r:id="rId48"/>
    <p:sldId id="319" r:id="rId49"/>
    <p:sldId id="320" r:id="rId50"/>
    <p:sldId id="269" r:id="rId51"/>
    <p:sldId id="321" r:id="rId52"/>
    <p:sldId id="322" r:id="rId53"/>
    <p:sldId id="323" r:id="rId54"/>
    <p:sldId id="324" r:id="rId55"/>
    <p:sldId id="325" r:id="rId56"/>
    <p:sldId id="326" r:id="rId57"/>
    <p:sldId id="327" r:id="rId58"/>
    <p:sldId id="271" r:id="rId59"/>
    <p:sldId id="305" r:id="rId60"/>
    <p:sldId id="328" r:id="rId61"/>
    <p:sldId id="329" r:id="rId62"/>
    <p:sldId id="330" r:id="rId63"/>
    <p:sldId id="331" r:id="rId64"/>
    <p:sldId id="332"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8BC8"/>
    <a:srgbClr val="9DB1DF"/>
    <a:srgbClr val="ED2E00"/>
    <a:srgbClr val="EC5F56"/>
    <a:srgbClr val="EC5D00"/>
    <a:srgbClr val="C05D57"/>
    <a:srgbClr val="EC5D57"/>
    <a:srgbClr val="EDBB00"/>
    <a:srgbClr val="E86E1A"/>
    <a:srgbClr val="FFC6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512" autoAdjust="0"/>
    <p:restoredTop sz="70698" autoAdjust="0"/>
  </p:normalViewPr>
  <p:slideViewPr>
    <p:cSldViewPr snapToGrid="0">
      <p:cViewPr varScale="1">
        <p:scale>
          <a:sx n="120" d="100"/>
          <a:sy n="120" d="100"/>
        </p:scale>
        <p:origin x="414" y="102"/>
      </p:cViewPr>
      <p:guideLst>
        <p:guide orient="horz" pos="2160"/>
        <p:guide pos="3840"/>
      </p:guideLst>
    </p:cSldViewPr>
  </p:slid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要正确理解流体和固体的区别，首先要理解什么是流动，流动是指不断变形的运动，变形则指物体的形状发生了变化。</a:t>
            </a:r>
            <a:endParaRPr kumimoji="1" lang="en-US" altLang="zh-CN" dirty="0"/>
          </a:p>
          <a:p>
            <a:r>
              <a:rPr kumimoji="1" lang="zh-CN" altLang="en-US" dirty="0"/>
              <a:t>判断一种物质是不是流体，不是从它的成分判断的，而是根据它受力时的运动状态。</a:t>
            </a:r>
            <a:endParaRPr kumimoji="1" lang="en-US" altLang="zh-CN" dirty="0"/>
          </a:p>
          <a:p>
            <a:r>
              <a:rPr kumimoji="1" lang="zh-CN" altLang="en-US" dirty="0"/>
              <a:t>流体的内部只要存在剪切力，就不可能处于静止状态，而是会不断地发生角变形运动，也就是流动。</a:t>
            </a:r>
            <a:endParaRPr kumimoji="1" lang="en-US" altLang="zh-CN" dirty="0"/>
          </a:p>
          <a:p>
            <a:r>
              <a:rPr kumimoji="1" lang="zh-CN" altLang="en-US" dirty="0"/>
              <a:t>所以，我们可以给流体下一个严格的定义：在任意小的剪切力作用下，都会发生连续不断的角变形的物质。</a:t>
            </a:r>
            <a:endParaRPr kumimoji="1" lang="en-US" altLang="zh-CN" dirty="0"/>
          </a:p>
          <a:p>
            <a:endParaRPr kumimoji="1" lang="en-US" altLang="zh-CN" dirty="0"/>
          </a:p>
          <a:p>
            <a:r>
              <a:rPr lang="zh-CN" altLang="en-US" sz="1200" b="0" i="0" kern="1200" dirty="0">
                <a:solidFill>
                  <a:schemeClr val="tx1"/>
                </a:solidFill>
                <a:effectLst/>
                <a:latin typeface="+mn-lt"/>
                <a:ea typeface="+mn-ea"/>
                <a:cs typeface="+mn-cs"/>
              </a:rPr>
              <a:t>流体通常泛指气体和液体。不同于固体，流体在施加剪切力的时候，会发生形变。且流体没有固定的形态。流体在快速变形的时候，也会存在一种抵抗的力，这种抵抗的力一旦流动停止，也即消失。流体这种抗拒本身发生变形的力称之为粘性力。</a:t>
            </a:r>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r>
                  <a:rPr lang="zh-CN" altLang="en-US" dirty="0"/>
                  <a:t>，</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千禧年七大数学难题之一：</a:t>
            </a:r>
            <a:r>
              <a:rPr lang="en-US" altLang="zh-CN" dirty="0"/>
              <a:t>NS</a:t>
            </a:r>
            <a:r>
              <a:rPr lang="zh-CN" altLang="en-US" dirty="0"/>
              <a:t>方程解的存在性与光滑性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流体力学中描述粘性牛顿流体的方程，是尚未被完全解决的方程，只有大约一百多个特解被解出来，是最复杂的方程之一。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无黏流欧拉方程</a:t>
            </a:r>
            <a:endParaRPr lang="en-US" altLang="zh-CN" dirty="0"/>
          </a:p>
          <a:p>
            <a:endParaRPr lang="en-US" altLang="zh-CN" dirty="0"/>
          </a:p>
          <a:p>
            <a:r>
              <a:rPr lang="zh-CN" altLang="en-US" dirty="0"/>
              <a:t>目标：求速度场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前向欧拉法求解 常微分方程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流体的不可压缩投影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流体模拟中，确保流体的不可压缩性是非常重要、关键的一步，也是最耗时的一步，这是整个流体模拟过程中的核心，涉及到模拟效果的真实性、模拟过程的效率快慢两方面的内容，因而相关的数学内容比较多。</a:t>
                </a:r>
                <a:endParaRPr lang="en-US" altLang="zh-CN" dirty="0"/>
              </a:p>
              <a:p>
                <a:endParaRPr lang="en-US" altLang="zh-CN" dirty="0"/>
              </a:p>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735291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4018036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前面讨论的仅仅是一个格子的压力项求解方程，事实上我们要求解的是整个流体区域的压力项值。为此，为了便于阐述和求解，我们将上面的线性方程写成矩阵乘向量的形式。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用粒子对流体体积进行离散</a:t>
            </a:r>
          </a:p>
          <a:p>
            <a:endParaRPr lang="en-US" altLang="zh-CN" dirty="0"/>
          </a:p>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两边同时乘以</a:t>
                </a:r>
                <a14:m>
                  <m:oMath xmlns:m="http://schemas.openxmlformats.org/officeDocument/2006/math">
                    <m:r>
                      <a:rPr lang="zh-CN" altLang="en-US" i="1" smtClean="0">
                        <a:solidFill>
                          <a:srgbClr val="C00000"/>
                        </a:solidFill>
                        <a:latin typeface="Cambria Math" panose="02040503050406030204" pitchFamily="18" charset="0"/>
                      </a:rPr>
                      <m:t>𝜌</m:t>
                    </m:r>
                  </m:oMath>
                </a14:m>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物体间的碰撞是物理引擎最核心的部分。一般来说，先要解决如何高效地检测到碰撞的产生（碰撞检测），以及如何确定碰撞点及方向，之后我们就可以求得碰撞体的受力情况，从而根据牛顿运动定律计算出它们将要产生的平动和转动。最后将场景中物体的位置和姿态输出给图形引擎去渲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但如何求得力和力矩？这便是一个很复杂的问题了。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像重力可以直接影响物体所受力，摩擦可以直接影响物体所受力矩，这些都很简单，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较为复杂的就是两个物体间的碰撞了，物体引擎中有一半以上的代码是用来计算碰撞的。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下面我们来看一个碰撞的例子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碰撞时间极短，通常只有千分之一甚至万分之一秒，因此所产生的力非常巨大。这种产生在碰撞中，作用时间极短，数值巨大的力称为碰撞力瞬时力。瞬时力的冲量称之为碰撞冲量。瞬时力不仅数值巨大，而且随时间迅速变化，其规律非常复杂，难以确定。碰撞过程中除了由碰撞力引起物体塑性变形外，同时还伴随着发声、发光和发热等机械能转换为其它形式能量的现象。因此，在研究碰撞问题时，一般并不去讨论瞬时力本身，而只讨论它的冲量及产生的总效果。研究碰撞问题，各微分形式的动力学基本定理不能直接应用，一般用积分形式的动量定理和动量矩定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20411756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这图上在检测到碰撞之后，需要计算穿透导致的碰撞力，即使两个发生互相穿透的物体分开的力，然后根据该力求解出速度和位置信息。</a:t>
            </a:r>
            <a:endParaRPr lang="en-US" altLang="zh-CN" dirty="0"/>
          </a:p>
          <a:p>
            <a:r>
              <a:rPr lang="zh-CN" altLang="en-US" dirty="0"/>
              <a:t>这个方法需要计算三个步骤：</a:t>
            </a:r>
            <a:endParaRPr lang="en-US" altLang="zh-CN" dirty="0"/>
          </a:p>
          <a:p>
            <a:r>
              <a:rPr lang="en-US" altLang="zh-CN" dirty="0"/>
              <a:t>1</a:t>
            </a:r>
            <a:r>
              <a:rPr lang="zh-CN" altLang="en-US" dirty="0"/>
              <a:t>、力</a:t>
            </a:r>
            <a:endParaRPr lang="en-US" altLang="zh-CN" dirty="0"/>
          </a:p>
          <a:p>
            <a:r>
              <a:rPr lang="en-US" altLang="zh-CN" dirty="0"/>
              <a:t>2</a:t>
            </a:r>
            <a:r>
              <a:rPr lang="zh-CN" altLang="en-US" dirty="0"/>
              <a:t>、速度</a:t>
            </a:r>
            <a:endParaRPr lang="en-US" altLang="zh-CN" dirty="0"/>
          </a:p>
          <a:p>
            <a:r>
              <a:rPr lang="en-US" altLang="zh-CN" dirty="0"/>
              <a:t>3</a:t>
            </a:r>
            <a:r>
              <a:rPr lang="zh-CN" altLang="en-US" dirty="0"/>
              <a:t>、位置</a:t>
            </a:r>
            <a:endParaRPr lang="en-US" altLang="zh-CN" dirty="0"/>
          </a:p>
          <a:p>
            <a:r>
              <a:rPr lang="zh-CN" altLang="en-US" dirty="0"/>
              <a:t>这样才能最后得出物体位置。</a:t>
            </a:r>
            <a:endParaRPr lang="en-US" altLang="zh-CN" dirty="0"/>
          </a:p>
          <a:p>
            <a:endParaRPr lang="en-US" altLang="zh-CN" dirty="0"/>
          </a:p>
          <a:p>
            <a:r>
              <a:rPr lang="zh-CN" altLang="en-US" dirty="0"/>
              <a:t>这样计算会带来一个明显的问题：计算碰撞力的时候需要选择一个刚度（</a:t>
            </a:r>
            <a:r>
              <a:rPr lang="en-US" altLang="zh-CN" dirty="0"/>
              <a:t>stiffness</a:t>
            </a:r>
            <a:r>
              <a:rPr lang="zh-CN" altLang="en-US" dirty="0"/>
              <a:t>）参数，这里可以将红色箭头理解为弹簧，需要选择合适的弹性系数以产生碰撞力将物体分开。而刚度系数很难调，刚度值太小会导致穿透明显，刚度值太大则容易造成整个方程组呈现刚性，也就是说需要很小的步长才能对方程组进行准确的数值求解。然而我们计算机中，特别基于实时计算的游戏，无法使用很小的时间步长去计算，可能大家觉得</a:t>
            </a:r>
            <a:r>
              <a:rPr lang="en-US" altLang="zh-CN" dirty="0"/>
              <a:t>FPS=60</a:t>
            </a:r>
            <a:r>
              <a:rPr lang="zh-CN" altLang="en-US" dirty="0"/>
              <a:t>，</a:t>
            </a:r>
            <a:r>
              <a:rPr lang="en-US" altLang="zh-CN" dirty="0"/>
              <a:t>SPF=16.666</a:t>
            </a:r>
            <a:r>
              <a:rPr lang="zh-CN" altLang="en-US" dirty="0"/>
              <a:t>，这个时间步长还不够小吗？实际上的确是不够的。如果在一帧里面加入很多时间片，进一步缩小时间步长，那么就会带来很大的计算量，在实时游戏中，这个是无法接受的，那是否有更好的方法去解决这个问题？答案是肯定。接下来我们看看具体的解决方案。</a:t>
            </a:r>
            <a:endParaRPr lang="en-US" altLang="zh-CN" dirty="0"/>
          </a:p>
          <a:p>
            <a:endParaRPr lang="en-US" altLang="zh-CN" dirty="0"/>
          </a:p>
          <a:p>
            <a:r>
              <a:rPr lang="zh-CN" altLang="en-US" dirty="0"/>
              <a:t>注：刚度是材料力学中的名词，定义为施力与所产生变形量的比值，表示材料或结构抵抗变形的能力。刚度系数越高，物体越不容易发生变形，反之越容易变形。</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296490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1644142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pPr lvl="1"/>
                <a:endParaRPr lang="en-US" altLang="zh-CN" dirty="0"/>
              </a:p>
              <a:p>
                <a:pPr lvl="1"/>
                <a:r>
                  <a:rPr lang="zh-CN" altLang="en-US" dirty="0"/>
                  <a:t>约束基数为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r>
                  <a:rPr lang="zh-CN" altLang="en-US" dirty="0"/>
                  <a:t> ，即第 </a:t>
                </a:r>
                <a14:m>
                  <m:oMath xmlns:m="http://schemas.openxmlformats.org/officeDocument/2006/math">
                    <m:r>
                      <a:rPr lang="en-US" altLang="zh-CN" i="1" dirty="0">
                        <a:latin typeface="Cambria Math" panose="02040503050406030204" pitchFamily="18" charset="0"/>
                      </a:rPr>
                      <m:t>𝑗</m:t>
                    </m:r>
                  </m:oMath>
                </a14:m>
                <a:r>
                  <a:rPr lang="zh-CN" altLang="en-US" dirty="0"/>
                  <a:t> 个约束所影响的顶点数目为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endParaRPr lang="en-US" altLang="zh-CN" dirty="0"/>
              </a:p>
              <a:p>
                <a:pPr lvl="1"/>
                <a:r>
                  <a:rPr lang="zh-CN" altLang="en-US" dirty="0"/>
                  <a:t>约束值为实数的函数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 </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3</m:t>
                            </m:r>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p>
                    </m:s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ℝ</m:t>
                    </m:r>
                  </m:oMath>
                </a14:m>
                <a:endParaRPr lang="en-US" altLang="zh-CN" dirty="0"/>
              </a:p>
              <a:p>
                <a:pPr lvl="1"/>
                <a:r>
                  <a:rPr lang="zh-CN" altLang="en-US" dirty="0"/>
                  <a:t>约束索引值为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∈[1, …, </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r>
                  <a:rPr lang="zh-CN" altLang="en-US" dirty="0"/>
                  <a:t>每个约束都有对应的刚度参数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∈[0, …, 1]</m:t>
                    </m:r>
                  </m:oMath>
                </a14:m>
                <a:r>
                  <a:rPr lang="zh-CN" altLang="en-US" dirty="0"/>
                  <a:t> ，刚度参数可以理解为约束的强度，而非前面提到的刚体强度</a:t>
                </a: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约束分为等式约束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C</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m:t>
                    </m:r>
                  </m:oMath>
                </a14:m>
                <a:r>
                  <a:rPr lang="zh-CN" altLang="en-US" dirty="0"/>
                  <a:t> 与不等式约束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m:t>
                    </m:r>
                    <m:r>
                      <a:rPr lang="en-US" altLang="zh-CN" b="0" i="1" smtClean="0">
                        <a:latin typeface="Cambria Math" panose="02040503050406030204" pitchFamily="18" charset="0"/>
                      </a:rPr>
                      <m:t>0</m:t>
                    </m:r>
                  </m:oMath>
                </a14:m>
                <a:r>
                  <a:rPr lang="zh-CN" altLang="en-US" dirty="0"/>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zh-CN" altLang="en-US" dirty="0"/>
                  <a:t>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=0 </m:t>
                    </m:r>
                    <m:r>
                      <a:rPr lang="zh-CN" altLang="en-US" b="0" i="1" smtClean="0">
                        <a:latin typeface="Cambria Math" panose="02040503050406030204" pitchFamily="18" charset="0"/>
                      </a:rPr>
                      <m:t>，这是一根</m:t>
                    </m:r>
                  </m:oMath>
                </a14:m>
                <a:r>
                  <a:rPr lang="zh-CN" altLang="en-US" dirty="0"/>
                  <a:t>棒子相连的两个小球，它们的位移约束</a:t>
                </a:r>
                <a:endParaRPr lang="en-US" altLang="zh-CN" dirty="0"/>
              </a:p>
              <a:p>
                <a:pPr lvl="2"/>
                <a:r>
                  <a:rPr lang="zh-CN" altLang="en-US" dirty="0"/>
                  <a:t>不等式约束：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r>
                  <a:rPr lang="zh-CN" altLang="en-US" dirty="0"/>
                  <a:t> ，这是两个粒子不要相交的约束</a:t>
                </a:r>
              </a:p>
              <a:p>
                <a:pPr lvl="1"/>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pPr lvl="1"/>
                <a:endParaRPr lang="en-US" altLang="zh-CN" dirty="0"/>
              </a:p>
              <a:p>
                <a:pPr lvl="1"/>
                <a:r>
                  <a:rPr lang="zh-CN" altLang="en-US" dirty="0"/>
                  <a:t>约束基数为 </a:t>
                </a:r>
                <a:r>
                  <a:rPr lang="en-US" altLang="zh-CN" b="0" i="0">
                    <a:latin typeface="Cambria Math" panose="02040503050406030204" pitchFamily="18" charset="0"/>
                  </a:rPr>
                  <a:t>𝑛_𝑗</a:t>
                </a:r>
                <a:r>
                  <a:rPr lang="zh-CN" altLang="en-US" dirty="0"/>
                  <a:t> ，即第 </a:t>
                </a:r>
                <a:r>
                  <a:rPr lang="en-US" altLang="zh-CN" i="0" dirty="0">
                    <a:latin typeface="Cambria Math" panose="02040503050406030204" pitchFamily="18" charset="0"/>
                  </a:rPr>
                  <a:t>𝑗</a:t>
                </a:r>
                <a:r>
                  <a:rPr lang="zh-CN" altLang="en-US" dirty="0"/>
                  <a:t> 个约束所影响的顶点数目为 </a:t>
                </a:r>
                <a:r>
                  <a:rPr lang="en-US" altLang="zh-CN" b="0" i="0">
                    <a:latin typeface="Cambria Math" panose="02040503050406030204" pitchFamily="18" charset="0"/>
                  </a:rPr>
                  <a:t>𝑛_𝑗</a:t>
                </a:r>
                <a:endParaRPr lang="en-US" altLang="zh-CN" dirty="0"/>
              </a:p>
              <a:p>
                <a:pPr lvl="1"/>
                <a:r>
                  <a:rPr lang="zh-CN" altLang="en-US" dirty="0"/>
                  <a:t>约束值为实数的函数 </a:t>
                </a:r>
                <a:r>
                  <a:rPr lang="en-US" altLang="zh-CN" b="0" i="0">
                    <a:latin typeface="Cambria Math" panose="02040503050406030204" pitchFamily="18" charset="0"/>
                  </a:rPr>
                  <a:t>𝐶_𝑗  : </a:t>
                </a:r>
                <a:r>
                  <a:rPr lang="en-US" altLang="zh-CN" i="0">
                    <a:latin typeface="Cambria Math" panose="02040503050406030204" pitchFamily="18" charset="0"/>
                    <a:ea typeface="Cambria Math" panose="02040503050406030204" pitchFamily="18" charset="0"/>
                  </a:rPr>
                  <a:t>ℝ</a:t>
                </a:r>
                <a:r>
                  <a:rPr lang="en-US"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3𝑛〗_𝑗 )  </a:t>
                </a:r>
                <a:r>
                  <a:rPr lang="en-US" altLang="zh-CN" b="0"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endParaRPr lang="en-US" altLang="zh-CN" dirty="0"/>
              </a:p>
              <a:p>
                <a:pPr lvl="1"/>
                <a:r>
                  <a:rPr lang="zh-CN" altLang="en-US" dirty="0"/>
                  <a:t>约束索引值为 </a:t>
                </a:r>
                <a:r>
                  <a:rPr lang="en-US" altLang="zh-CN" i="0">
                    <a:latin typeface="Cambria Math" panose="02040503050406030204" pitchFamily="18" charset="0"/>
                  </a:rPr>
                  <a:t>〖</a:t>
                </a:r>
                <a:r>
                  <a:rPr lang="en-US" altLang="zh-CN" b="0" i="0">
                    <a:latin typeface="Cambria Math" panose="02040503050406030204" pitchFamily="18" charset="0"/>
                  </a:rPr>
                  <a:t>{𝑖〗_1, …, 𝑖_(𝑛_𝑗 )}, 𝑖_𝑘</a:t>
                </a:r>
                <a:r>
                  <a:rPr lang="en-US" altLang="zh-CN" b="0" i="0">
                    <a:latin typeface="Cambria Math" panose="02040503050406030204" pitchFamily="18" charset="0"/>
                    <a:ea typeface="Cambria Math" panose="02040503050406030204" pitchFamily="18" charset="0"/>
                  </a:rPr>
                  <a:t>∈[1, …, 𝑁]</a:t>
                </a:r>
                <a:endParaRPr lang="en-US" altLang="zh-CN" dirty="0"/>
              </a:p>
              <a:p>
                <a:pPr lvl="1"/>
                <a:r>
                  <a:rPr lang="zh-CN" altLang="en-US" dirty="0"/>
                  <a:t>每个约束都有对饮的刚度参数 </a:t>
                </a:r>
                <a:r>
                  <a:rPr lang="en-US" altLang="zh-CN" b="0" i="0">
                    <a:latin typeface="Cambria Math" panose="02040503050406030204" pitchFamily="18" charset="0"/>
                  </a:rPr>
                  <a:t>𝑘_𝑗</a:t>
                </a:r>
                <a:r>
                  <a:rPr lang="en-US" altLang="zh-CN" b="0" i="0">
                    <a:latin typeface="Cambria Math" panose="02040503050406030204" pitchFamily="18" charset="0"/>
                    <a:ea typeface="Cambria Math" panose="02040503050406030204" pitchFamily="18" charset="0"/>
                  </a:rPr>
                  <a:t>∈[0, …, 1]</a:t>
                </a:r>
                <a:r>
                  <a:rPr lang="zh-CN" altLang="en-US" dirty="0"/>
                  <a:t> ，刚度参数可以理解为约束的强度，而非前面提到的刚体强度</a:t>
                </a: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约束分为等式约束 </a:t>
                </a:r>
                <a:r>
                  <a:rPr lang="en-US" altLang="zh-CN" i="0">
                    <a:latin typeface="Cambria Math" panose="02040503050406030204" pitchFamily="18" charset="0"/>
                  </a:rPr>
                  <a:t>C_</a:t>
                </a:r>
                <a:r>
                  <a:rPr lang="en-US" altLang="zh-CN" b="0" i="0">
                    <a:latin typeface="Cambria Math" panose="02040503050406030204" pitchFamily="18" charset="0"/>
                  </a:rPr>
                  <a:t>𝑗=0</a:t>
                </a:r>
                <a:r>
                  <a:rPr lang="zh-CN" altLang="en-US" dirty="0"/>
                  <a:t> 与不等式约束 </a:t>
                </a:r>
                <a:r>
                  <a:rPr lang="en-US" altLang="zh-CN" b="0" i="0">
                    <a:latin typeface="Cambria Math" panose="02040503050406030204" pitchFamily="18" charset="0"/>
                  </a:rPr>
                  <a:t>𝐶_𝑗</a:t>
                </a:r>
                <a:r>
                  <a:rPr lang="zh-CN" altLang="en-US" i="0">
                    <a:latin typeface="Cambria Math" panose="02040503050406030204" pitchFamily="18" charset="0"/>
                  </a:rPr>
                  <a:t>≥</a:t>
                </a:r>
                <a:r>
                  <a:rPr lang="en-US" altLang="zh-CN" b="0" i="0">
                    <a:latin typeface="Cambria Math" panose="02040503050406030204" pitchFamily="18" charset="0"/>
                  </a:rPr>
                  <a:t>0</a:t>
                </a:r>
                <a:r>
                  <a:rPr lang="zh-CN" altLang="en-US" dirty="0"/>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zh-CN" altLang="en-US" dirty="0"/>
                  <a:t>等式约束：</a:t>
                </a:r>
                <a:r>
                  <a:rPr lang="en-US" altLang="zh-CN" b="0" i="0">
                    <a:latin typeface="Cambria Math" panose="02040503050406030204" pitchFamily="18" charset="0"/>
                  </a:rPr>
                  <a:t>𝐶(</a:t>
                </a:r>
                <a:r>
                  <a:rPr lang="en-US" altLang="zh-CN" b="1" i="0">
                    <a:latin typeface="Cambria Math" panose="02040503050406030204" pitchFamily="18" charset="0"/>
                  </a:rPr>
                  <a:t>𝒙</a:t>
                </a:r>
                <a:r>
                  <a:rPr lang="en-US" altLang="zh-CN" b="0" i="0">
                    <a:latin typeface="Cambria Math" panose="02040503050406030204" pitchFamily="18" charset="0"/>
                  </a:rPr>
                  <a:t>_1, </a:t>
                </a:r>
                <a:r>
                  <a:rPr lang="en-US" altLang="zh-CN" b="1" i="0">
                    <a:latin typeface="Cambria Math" panose="02040503050406030204" pitchFamily="18" charset="0"/>
                  </a:rPr>
                  <a:t>𝒙</a:t>
                </a:r>
                <a:r>
                  <a:rPr lang="en-US" altLang="zh-CN" b="0" i="0">
                    <a:latin typeface="Cambria Math" panose="02040503050406030204" pitchFamily="18" charset="0"/>
                  </a:rPr>
                  <a:t>_2 )= ‖</a:t>
                </a:r>
                <a:r>
                  <a:rPr lang="en-US" altLang="zh-CN" b="1" i="0">
                    <a:latin typeface="Cambria Math" panose="02040503050406030204" pitchFamily="18" charset="0"/>
                  </a:rPr>
                  <a:t>𝒙</a:t>
                </a:r>
                <a:r>
                  <a:rPr lang="en-US" altLang="zh-CN" b="0" i="0">
                    <a:latin typeface="Cambria Math" panose="02040503050406030204" pitchFamily="18" charset="0"/>
                  </a:rPr>
                  <a:t>_1−</a:t>
                </a:r>
                <a:r>
                  <a:rPr lang="en-US" altLang="zh-CN" b="1" i="0">
                    <a:latin typeface="Cambria Math" panose="02040503050406030204" pitchFamily="18" charset="0"/>
                  </a:rPr>
                  <a:t>𝒙</a:t>
                </a:r>
                <a:r>
                  <a:rPr lang="en-US" altLang="zh-CN" b="0" i="0">
                    <a:latin typeface="Cambria Math" panose="02040503050406030204" pitchFamily="18" charset="0"/>
                  </a:rPr>
                  <a:t>_2 ‖−𝑙=0 </a:t>
                </a:r>
                <a:r>
                  <a:rPr lang="zh-CN" altLang="en-US" b="0" i="0">
                    <a:latin typeface="Cambria Math" panose="02040503050406030204" pitchFamily="18" charset="0"/>
                  </a:rPr>
                  <a:t>，这是一根</a:t>
                </a:r>
                <a:r>
                  <a:rPr lang="zh-CN" altLang="en-US" dirty="0"/>
                  <a:t>棒子相连的两个小球，它们的位移约束</a:t>
                </a:r>
                <a:endParaRPr lang="en-US" altLang="zh-CN" dirty="0"/>
              </a:p>
              <a:p>
                <a:pPr lvl="2"/>
                <a:r>
                  <a:rPr lang="zh-CN" altLang="en-US" dirty="0"/>
                  <a:t>不等式约束：</a:t>
                </a:r>
                <a:r>
                  <a:rPr lang="en-US" altLang="zh-CN" b="0" i="0">
                    <a:latin typeface="Cambria Math" panose="02040503050406030204" pitchFamily="18" charset="0"/>
                  </a:rPr>
                  <a:t>𝐶(𝑥_1,𝑥_2 )=</a:t>
                </a:r>
                <a:r>
                  <a:rPr lang="en-US" altLang="zh-CN" i="0">
                    <a:latin typeface="Cambria Math" panose="02040503050406030204" pitchFamily="18" charset="0"/>
                  </a:rPr>
                  <a:t>‖</a:t>
                </a:r>
                <a:r>
                  <a:rPr lang="en-US" altLang="zh-CN" b="1" i="0">
                    <a:latin typeface="Cambria Math" panose="02040503050406030204" pitchFamily="18" charset="0"/>
                  </a:rPr>
                  <a:t>𝒙_</a:t>
                </a:r>
                <a:r>
                  <a:rPr lang="en-US" altLang="zh-CN" i="0">
                    <a:latin typeface="Cambria Math" panose="02040503050406030204" pitchFamily="18" charset="0"/>
                  </a:rPr>
                  <a:t>1−</a:t>
                </a:r>
                <a:r>
                  <a:rPr lang="en-US" altLang="zh-CN" b="1" i="0">
                    <a:latin typeface="Cambria Math" panose="02040503050406030204" pitchFamily="18" charset="0"/>
                  </a:rPr>
                  <a:t>𝒙_</a:t>
                </a:r>
                <a:r>
                  <a:rPr lang="en-US" altLang="zh-CN" i="0">
                    <a:latin typeface="Cambria Math" panose="02040503050406030204" pitchFamily="18" charset="0"/>
                  </a:rPr>
                  <a:t>2 ‖−</a:t>
                </a:r>
                <a:r>
                  <a:rPr lang="en-US" altLang="zh-CN" b="0" i="0">
                    <a:latin typeface="Cambria Math" panose="02040503050406030204" pitchFamily="18" charset="0"/>
                  </a:rPr>
                  <a:t>2𝑟</a:t>
                </a:r>
                <a:r>
                  <a:rPr lang="en-US" altLang="zh-CN" b="0" i="0">
                    <a:latin typeface="Cambria Math" panose="02040503050406030204" pitchFamily="18" charset="0"/>
                    <a:ea typeface="Cambria Math" panose="02040503050406030204" pitchFamily="18" charset="0"/>
                  </a:rPr>
                  <a:t>≥0</a:t>
                </a:r>
                <a:r>
                  <a:rPr lang="zh-CN" altLang="en-US" dirty="0"/>
                  <a:t> ，这是两个粒子不要相交的约束</a:t>
                </a:r>
              </a:p>
              <a:p>
                <a:pPr lvl="1"/>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4234862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从上面算法能看出来，最关键步骤就是约束投影了，但在讨论约束投影之前，我们讨论个前置的知识，否则无法更好的理解约束投影求解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一个数值优化问题</a:t>
                </a:r>
                <a:endParaRPr lang="en-US" altLang="zh-CN" dirty="0"/>
              </a:p>
              <a:p>
                <a:r>
                  <a:rPr lang="zh-CN" altLang="en-US" dirty="0"/>
                  <a:t>假设河流曲线满足方程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a14:m>
                <a:r>
                  <a:rPr lang="en-US" altLang="zh-CN" dirty="0"/>
                  <a:t> (</a:t>
                </a:r>
                <a:r>
                  <a:rPr lang="zh-CN" altLang="en-US" dirty="0"/>
                  <a:t>例如，它是一个圆：</a:t>
                </a:r>
                <a14:m>
                  <m:oMath xmlns:m="http://schemas.openxmlformats.org/officeDocument/2006/math">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sup>
                        <m:r>
                          <a:rPr lang="pt-BR" altLang="zh-CN" i="1" smtClean="0">
                            <a:latin typeface="Cambria Math" panose="02040503050406030204" pitchFamily="18" charset="0"/>
                          </a:rPr>
                          <m:t>2</m:t>
                        </m:r>
                      </m:sup>
                    </m:sSup>
                    <m:r>
                      <a:rPr lang="pt-BR" altLang="zh-CN" i="1" smtClean="0">
                        <a:latin typeface="Cambria Math" panose="02040503050406030204" pitchFamily="18" charset="0"/>
                      </a:rPr>
                      <m:t>+</m:t>
                    </m:r>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𝑦</m:t>
                        </m:r>
                      </m:e>
                      <m:sup>
                        <m:r>
                          <a:rPr lang="pt-BR" altLang="zh-CN"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r>
                      <a:rPr lang="pt-BR" altLang="zh-CN" i="1" smtClean="0">
                        <a:latin typeface="Cambria Math" panose="02040503050406030204" pitchFamily="18" charset="0"/>
                      </a:rPr>
                      <m:t>=</m:t>
                    </m:r>
                    <m:r>
                      <a:rPr lang="en-US" altLang="zh-CN" b="0" i="1" smtClean="0">
                        <a:latin typeface="Cambria Math" panose="02040503050406030204" pitchFamily="18" charset="0"/>
                      </a:rPr>
                      <m:t>0</m:t>
                    </m:r>
                  </m:oMath>
                </a14:m>
                <a:r>
                  <a:rPr lang="en-US" altLang="zh-CN" dirty="0"/>
                  <a:t>)</a:t>
                </a:r>
                <a:r>
                  <a:rPr lang="zh-CN" altLang="en-US" dirty="0"/>
                  <a:t>。用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oMath>
                </a14:m>
                <a:r>
                  <a:rPr lang="en-US" altLang="zh-CN" dirty="0"/>
                  <a:t> </a:t>
                </a:r>
                <a:r>
                  <a:rPr lang="zh-CN" altLang="en-US" dirty="0"/>
                  <a:t>表示河边上任意一点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en-US" altLang="zh-CN" dirty="0"/>
                  <a:t> </a:t>
                </a:r>
                <a:r>
                  <a:rPr lang="zh-CN" altLang="en-US" dirty="0"/>
                  <a:t>点，用</a:t>
                </a:r>
                <a:r>
                  <a:rPr lang="en-US" altLang="zh-CN" dirty="0"/>
                  <a:t> </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𝑀</m:t>
                        </m:r>
                      </m:e>
                    </m:acc>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en-US" altLang="zh-CN" dirty="0"/>
                  <a:t> </a:t>
                </a:r>
                <a:r>
                  <a:rPr lang="zh-CN" altLang="en-US" dirty="0"/>
                  <a:t>是 </a:t>
                </a:r>
                <a:r>
                  <a:rPr lang="en-US" altLang="zh-CN" dirty="0"/>
                  <a:t>M</a:t>
                </a:r>
                <a:r>
                  <a:rPr lang="zh-CN" altLang="en-US" dirty="0"/>
                  <a:t>，</a:t>
                </a:r>
                <a:r>
                  <a:rPr lang="en-US" altLang="zh-CN" dirty="0"/>
                  <a:t>P</a:t>
                </a:r>
                <a:r>
                  <a:rPr lang="zh-CN" altLang="en-US" dirty="0"/>
                  <a:t>之间的距离，那么问题可以描述为：</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b="0" i="1" smtClean="0">
                              <a:latin typeface="Cambria Math" panose="02040503050406030204" pitchFamily="18" charset="0"/>
                            </a:rPr>
                          </m:ctrlPr>
                        </m:fPr>
                        <m:num>
                          <m:r>
                            <a:rPr lang="en-US" altLang="zh-CN" i="1">
                              <a:latin typeface="Cambria Math" panose="02040503050406030204" pitchFamily="18" charset="0"/>
                            </a:rPr>
                            <m:t>𝑚𝑖𝑛𝑖𝑚𝑖𝑧𝑒</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𝑀</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𝐶</m:t>
                                  </m:r>
                                </m:e>
                              </m:acc>
                            </m:e>
                          </m:d>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=0</m:t>
                          </m:r>
                          <m:r>
                            <m:rPr>
                              <m:nor/>
                            </m:rPr>
                            <a:rPr lang="en-US" altLang="zh-CN" dirty="0"/>
                            <m:t> </m:t>
                          </m:r>
                        </m:den>
                      </m:f>
                    </m:oMath>
                  </m:oMathPara>
                </a14:m>
                <a:endParaRPr lang="en-US" altLang="zh-CN" dirty="0"/>
              </a:p>
              <a:p>
                <a:r>
                  <a:rPr lang="zh-CN" altLang="en-US" dirty="0"/>
                  <a:t>那么如何求解问题？</a:t>
                </a:r>
              </a:p>
            </p:txBody>
          </p:sp>
        </mc:Choice>
        <mc:Fallback xmlns="">
          <p:sp>
            <p:nvSpPr>
              <p:cNvPr id="3" name="备注占位符 2"/>
              <p:cNvSpPr>
                <a:spLocks noGrp="1"/>
              </p:cNvSpPr>
              <p:nvPr>
                <p:ph type="body" idx="1"/>
              </p:nvPr>
            </p:nvSpPr>
            <p:spPr/>
            <p:txBody>
              <a:bodyPr/>
              <a:lstStyle/>
              <a:p>
                <a:r>
                  <a:rPr lang="zh-CN" altLang="en-US" dirty="0"/>
                  <a:t>一个数值优化问题</a:t>
                </a:r>
                <a:endParaRPr lang="en-US" altLang="zh-CN" dirty="0"/>
              </a:p>
              <a:p>
                <a:r>
                  <a:rPr lang="zh-CN" altLang="en-US" dirty="0"/>
                  <a:t>假设河流曲线满足方程 </a:t>
                </a:r>
                <a:r>
                  <a:rPr lang="en-US" altLang="zh-CN" b="0" i="0">
                    <a:latin typeface="Cambria Math" panose="02040503050406030204" pitchFamily="18" charset="0"/>
                  </a:rPr>
                  <a:t>𝑔(𝑥,𝑦)=0</a:t>
                </a:r>
                <a:r>
                  <a:rPr lang="en-US" altLang="zh-CN" dirty="0"/>
                  <a:t> (</a:t>
                </a:r>
                <a:r>
                  <a:rPr lang="zh-CN" altLang="en-US" dirty="0"/>
                  <a:t>例如，它是一个圆：</a:t>
                </a:r>
                <a:r>
                  <a:rPr lang="pt-BR" altLang="zh-CN" i="0">
                    <a:latin typeface="Cambria Math" panose="02040503050406030204" pitchFamily="18" charset="0"/>
                  </a:rPr>
                  <a:t>〖</a:t>
                </a:r>
                <a:r>
                  <a:rPr lang="en-US" altLang="zh-CN" b="0" i="0">
                    <a:latin typeface="Cambria Math" panose="02040503050406030204" pitchFamily="18" charset="0"/>
                  </a:rPr>
                  <a:t>𝑔(𝑥,𝑦)=𝑥</a:t>
                </a:r>
                <a:r>
                  <a:rPr lang="pt-BR" altLang="zh-CN" b="0" i="0">
                    <a:latin typeface="Cambria Math" panose="02040503050406030204" pitchFamily="18" charset="0"/>
                  </a:rPr>
                  <a:t>〗^</a:t>
                </a:r>
                <a:r>
                  <a:rPr lang="pt-BR" altLang="zh-CN" i="0">
                    <a:latin typeface="Cambria Math" panose="02040503050406030204" pitchFamily="18" charset="0"/>
                  </a:rPr>
                  <a:t>2+</a:t>
                </a:r>
                <a:r>
                  <a:rPr lang="en-US" altLang="zh-CN" b="0" i="0">
                    <a:latin typeface="Cambria Math" panose="02040503050406030204" pitchFamily="18" charset="0"/>
                  </a:rPr>
                  <a:t>𝑦</a:t>
                </a:r>
                <a:r>
                  <a:rPr lang="pt-BR" altLang="zh-CN" b="0" i="0">
                    <a:latin typeface="Cambria Math" panose="02040503050406030204" pitchFamily="18" charset="0"/>
                  </a:rPr>
                  <a:t>^</a:t>
                </a:r>
                <a:r>
                  <a:rPr lang="pt-BR" altLang="zh-CN" i="0">
                    <a:latin typeface="Cambria Math" panose="02040503050406030204" pitchFamily="18" charset="0"/>
                  </a:rPr>
                  <a:t>2</a:t>
                </a:r>
                <a:r>
                  <a:rPr lang="en-US" altLang="zh-CN" b="0" i="0">
                    <a:latin typeface="Cambria Math" panose="02040503050406030204" pitchFamily="18" charset="0"/>
                  </a:rPr>
                  <a:t>−𝑟^2</a:t>
                </a:r>
                <a:r>
                  <a:rPr lang="pt-BR" altLang="zh-CN" i="0">
                    <a:latin typeface="Cambria Math" panose="02040503050406030204" pitchFamily="18" charset="0"/>
                  </a:rPr>
                  <a:t>=</a:t>
                </a:r>
                <a:r>
                  <a:rPr lang="en-US" altLang="zh-CN" b="0" i="0">
                    <a:latin typeface="Cambria Math" panose="02040503050406030204" pitchFamily="18" charset="0"/>
                  </a:rPr>
                  <a:t>0</a:t>
                </a:r>
                <a:r>
                  <a:rPr lang="en-US" altLang="zh-CN" dirty="0"/>
                  <a:t>)</a:t>
                </a:r>
                <a:r>
                  <a:rPr lang="zh-CN" altLang="en-US" dirty="0"/>
                  <a:t>。用 </a:t>
                </a:r>
                <a:r>
                  <a:rPr lang="en-US" altLang="zh-CN" b="0" i="0">
                    <a:latin typeface="Cambria Math" panose="02040503050406030204" pitchFamily="18" charset="0"/>
                  </a:rPr>
                  <a:t>𝑃 ⃗</a:t>
                </a:r>
                <a:r>
                  <a:rPr lang="en-US" altLang="zh-CN" dirty="0"/>
                  <a:t> </a:t>
                </a:r>
                <a:r>
                  <a:rPr lang="zh-CN" altLang="en-US" dirty="0"/>
                  <a:t>表示河边上任意一点 </a:t>
                </a:r>
                <a:r>
                  <a:rPr lang="en-US" altLang="zh-CN" b="0" i="0">
                    <a:latin typeface="Cambria Math" panose="02040503050406030204" pitchFamily="18" charset="0"/>
                  </a:rPr>
                  <a:t>𝑃 ⃗(𝑥,𝑦)</a:t>
                </a:r>
                <a:r>
                  <a:rPr lang="en-US" altLang="zh-CN" dirty="0"/>
                  <a:t> </a:t>
                </a:r>
                <a:r>
                  <a:rPr lang="zh-CN" altLang="en-US" dirty="0"/>
                  <a:t>点，用</a:t>
                </a:r>
                <a:r>
                  <a:rPr lang="en-US" altLang="zh-CN" dirty="0"/>
                  <a:t> </a:t>
                </a:r>
                <a:r>
                  <a:rPr lang="en-US" altLang="zh-CN" b="0" i="0">
                    <a:latin typeface="Cambria Math" panose="02040503050406030204" pitchFamily="18" charset="0"/>
                  </a:rPr>
                  <a:t>𝑑(𝑀 ⃗, 𝑃 ⃗)</a:t>
                </a:r>
                <a:r>
                  <a:rPr lang="en-US" altLang="zh-CN" dirty="0"/>
                  <a:t> </a:t>
                </a:r>
                <a:r>
                  <a:rPr lang="zh-CN" altLang="en-US" dirty="0"/>
                  <a:t>是 </a:t>
                </a:r>
                <a:r>
                  <a:rPr lang="en-US" altLang="zh-CN" dirty="0"/>
                  <a:t>M</a:t>
                </a:r>
                <a:r>
                  <a:rPr lang="zh-CN" altLang="en-US" dirty="0"/>
                  <a:t>，</a:t>
                </a:r>
                <a:r>
                  <a:rPr lang="en-US" altLang="zh-CN" dirty="0"/>
                  <a:t>P</a:t>
                </a:r>
                <a:r>
                  <a:rPr lang="zh-CN" altLang="en-US" dirty="0"/>
                  <a:t>之间的距离，那么问题可以描述为：</a:t>
                </a:r>
                <a:endParaRPr lang="en-US" altLang="zh-CN" dirty="0"/>
              </a:p>
              <a:p>
                <a:r>
                  <a:rPr lang="en-US" altLang="zh-CN" b="0" i="0">
                    <a:latin typeface="Cambria Math" panose="02040503050406030204" pitchFamily="18" charset="0"/>
                  </a:rPr>
                  <a:t>(</a:t>
                </a:r>
                <a:r>
                  <a:rPr lang="en-US" altLang="zh-CN" i="0">
                    <a:latin typeface="Cambria Math" panose="02040503050406030204" pitchFamily="18" charset="0"/>
                  </a:rPr>
                  <a:t>𝑚𝑖𝑛𝑖𝑚𝑖𝑧𝑒 𝑓(𝑃 ⃗ )=𝑑(𝑀 ⃗,𝑃 ⃗ )+𝑑(𝑃 ⃗,𝐶 ⃗ )</a:t>
                </a:r>
                <a:r>
                  <a:rPr lang="en-US" altLang="zh-CN" b="0" i="0">
                    <a:latin typeface="Cambria Math" panose="02040503050406030204" pitchFamily="18" charset="0"/>
                  </a:rPr>
                  <a:t>)¦(𝑠𝑢𝑏𝑗𝑒𝑐𝑡 𝑡𝑜 </a:t>
                </a:r>
                <a:r>
                  <a:rPr lang="en-US" altLang="zh-CN" i="0">
                    <a:latin typeface="Cambria Math" panose="02040503050406030204" pitchFamily="18" charset="0"/>
                  </a:rPr>
                  <a:t>𝑔(𝑃 ⃗ )=0</a:t>
                </a:r>
                <a:r>
                  <a:rPr lang="en-US" altLang="zh-CN" i="0" dirty="0">
                    <a:latin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b="0" i="0">
                    <a:latin typeface="Cambria Math" panose="02040503050406030204" pitchFamily="18" charset="0"/>
                  </a:rPr>
                  <a:t>)</a:t>
                </a:r>
                <a:endParaRPr lang="en-US" altLang="zh-CN" dirty="0"/>
              </a:p>
              <a:p>
                <a:r>
                  <a:rPr lang="zh-CN" altLang="en-US" dirty="0"/>
                  <a:t>那么如何求解问题？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17372915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a:t>
            </a:r>
            <a:r>
              <a:rPr lang="en-US" altLang="zh-CN" dirty="0"/>
              <a:t>$f(\</a:t>
            </a:r>
            <a:r>
              <a:rPr lang="en-US" altLang="zh-CN" dirty="0" err="1"/>
              <a:t>vec</a:t>
            </a:r>
            <a:r>
              <a:rPr lang="en-US" altLang="zh-CN" dirty="0"/>
              <a:t>{P})$ </a:t>
            </a:r>
            <a:r>
              <a:rPr lang="zh-CN" altLang="en-US" dirty="0"/>
              <a:t>是一个标量，那么在上图的二维空间中必然存在一个标量场 </a:t>
            </a:r>
            <a:r>
              <a:rPr lang="en-US" altLang="zh-CN" dirty="0"/>
              <a:t>$f(\</a:t>
            </a:r>
            <a:r>
              <a:rPr lang="en-US" altLang="zh-CN" dirty="0" err="1"/>
              <a:t>vec</a:t>
            </a:r>
            <a:r>
              <a:rPr lang="en-US" altLang="zh-CN" dirty="0"/>
              <a:t>{P})$ </a:t>
            </a:r>
            <a:r>
              <a:rPr lang="zh-CN" altLang="en-US" dirty="0"/>
              <a:t>，即对于每一个点 </a:t>
            </a:r>
            <a:r>
              <a:rPr lang="en-US" altLang="zh-CN" dirty="0"/>
              <a:t>$\</a:t>
            </a:r>
            <a:r>
              <a:rPr lang="en-US" altLang="zh-CN" dirty="0" err="1"/>
              <a:t>vec</a:t>
            </a:r>
            <a:r>
              <a:rPr lang="en-US" altLang="zh-CN" dirty="0"/>
              <a:t>{P}$ </a:t>
            </a:r>
            <a:r>
              <a:rPr lang="zh-CN" altLang="en-US" dirty="0"/>
              <a:t>都对应这一个 </a:t>
            </a:r>
            <a:r>
              <a:rPr lang="en-US" altLang="zh-CN" dirty="0"/>
              <a:t>$f(\</a:t>
            </a:r>
            <a:r>
              <a:rPr lang="en-US" altLang="zh-CN" dirty="0" err="1"/>
              <a:t>vec</a:t>
            </a:r>
            <a:r>
              <a:rPr lang="en-US" altLang="zh-CN" dirty="0"/>
              <a:t>{P})$ </a:t>
            </a:r>
            <a:r>
              <a:rPr lang="zh-CN" altLang="en-US" dirty="0"/>
              <a:t>值，它代表经过该点的路径总和是多少。如果我们画出它的等值线（场线），就会发现它呈椭圆向外辐射</a:t>
            </a:r>
            <a:endParaRPr lang="en-US" altLang="zh-CN" dirty="0"/>
          </a:p>
          <a:p>
            <a:r>
              <a:rPr lang="zh-CN" altLang="en-US" sz="1200" b="0" i="0" kern="1200" dirty="0">
                <a:solidFill>
                  <a:schemeClr val="tx1"/>
                </a:solidFill>
                <a:effectLst/>
                <a:latin typeface="+mn-lt"/>
                <a:ea typeface="+mn-ea"/>
                <a:cs typeface="+mn-cs"/>
              </a:rPr>
              <a:t>显然，​ 的等值线与河边曲线的交点 ​ 即为我们想求的点。这样的点满足什么性质呢？如果没有性质也就无法列出关系式进行求解，但是这么特殊的点极有可能存在良好的某种特性。</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8395181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最直观的性质：</a:t>
                </a:r>
                <a:r>
                  <a:rPr lang="zh-CN" altLang="en-US" dirty="0"/>
                  <a:t>等值线在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oMath>
                </a14:m>
                <a:r>
                  <a:rPr lang="zh-CN" altLang="en-US" dirty="0"/>
                  <a:t> 点的法向量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𝑛</m:t>
                        </m:r>
                      </m:e>
                    </m:acc>
                  </m:oMath>
                </a14:m>
                <a:r>
                  <a:rPr lang="zh-CN" altLang="en-US" dirty="0"/>
                  <a:t> 与河边曲线的法向量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𝑚</m:t>
                        </m:r>
                      </m:e>
                    </m:acc>
                  </m:oMath>
                </a14:m>
                <a:r>
                  <a:rPr lang="zh-CN" altLang="en-US" dirty="0"/>
                  <a:t> 平行，即：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b="0" i="1" smtClean="0">
                          <a:latin typeface="Cambria Math" panose="02040503050406030204" pitchFamily="18" charset="0"/>
                        </a:rPr>
                        <m:t>=</m:t>
                      </m:r>
                      <m:r>
                        <m:rPr>
                          <m:nor/>
                        </m:rPr>
                        <a:rPr lang="el-GR" altLang="zh-CN" dirty="0" smtClean="0"/>
                        <m:t>λ</m:t>
                      </m:r>
                      <m:acc>
                        <m:accPr>
                          <m:chr m:val="⃗"/>
                          <m:ctrlPr>
                            <a:rPr lang="en-US" altLang="zh-CN" b="0" i="1" smtClean="0">
                              <a:latin typeface="Cambria Math" panose="02040503050406030204" pitchFamily="18" charset="0"/>
                            </a:rPr>
                          </m:ctrlPr>
                        </m:accPr>
                        <m:e>
                          <m:r>
                            <m:rPr>
                              <m:sty m:val="p"/>
                            </m:rPr>
                            <a:rPr lang="en-US" altLang="zh-CN" i="1">
                              <a:latin typeface="Cambria Math" panose="02040503050406030204" pitchFamily="18" charset="0"/>
                            </a:rPr>
                            <m:t>m</m:t>
                          </m:r>
                        </m:e>
                      </m:acc>
                    </m:oMath>
                  </m:oMathPara>
                </a14:m>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在多元微积分中，</a:t>
                </a:r>
                <a:r>
                  <a:rPr lang="zh-CN" altLang="en-US" dirty="0"/>
                  <a:t>函数 </a:t>
                </a:r>
                <a14:m>
                  <m:oMath xmlns:m="http://schemas.openxmlformats.org/officeDocument/2006/math">
                    <m:r>
                      <a:rPr lang="en-US" altLang="zh-CN" b="0" i="1" smtClean="0">
                        <a:latin typeface="Cambria Math" panose="02040503050406030204" pitchFamily="18" charset="0"/>
                      </a:rPr>
                      <m:t>h</m:t>
                    </m:r>
                  </m:oMath>
                </a14:m>
                <a:r>
                  <a:rPr lang="zh-CN" altLang="en-US" dirty="0"/>
                  <a:t> 在某一点的梯度是该点等值线（等值面）的法向量</a:t>
                </a:r>
                <a:r>
                  <a:rPr lang="zh-CN" altLang="en-US" sz="1200" b="0" i="0" kern="1200" dirty="0">
                    <a:solidFill>
                      <a:schemeClr val="tx1"/>
                    </a:solidFill>
                    <a:effectLst/>
                    <a:latin typeface="+mn-lt"/>
                    <a:ea typeface="+mn-ea"/>
                    <a:cs typeface="+mn-cs"/>
                  </a:rPr>
                  <a:t>，即 </a:t>
                </a:r>
                <a14:m>
                  <m:oMath xmlns:m="http://schemas.openxmlformats.org/officeDocument/2006/math">
                    <m:acc>
                      <m:accPr>
                        <m:chr m:val="⃗"/>
                        <m:ctrlPr>
                          <a:rPr lang="zh-CN" altLang="en-US" sz="1200" b="0" i="1" kern="1200" smtClean="0">
                            <a:solidFill>
                              <a:schemeClr val="tx1"/>
                            </a:solidFill>
                            <a:effectLst/>
                            <a:latin typeface="Cambria Math" panose="02040503050406030204" pitchFamily="18" charset="0"/>
                            <a:ea typeface="+mn-ea"/>
                            <a:cs typeface="+mn-cs"/>
                          </a:rPr>
                        </m:ctrlPr>
                      </m:accPr>
                      <m:e>
                        <m:r>
                          <m:rPr>
                            <m:sty m:val="p"/>
                          </m:rPr>
                          <a:rPr lang="en-US" altLang="zh-CN" sz="1200" b="0" i="1" kern="1200" smtClean="0">
                            <a:solidFill>
                              <a:schemeClr val="tx1"/>
                            </a:solidFill>
                            <a:effectLst/>
                            <a:latin typeface="Cambria Math" panose="02040503050406030204" pitchFamily="18" charset="0"/>
                            <a:ea typeface="+mn-ea"/>
                            <a:cs typeface="+mn-cs"/>
                          </a:rPr>
                          <m:t>n</m:t>
                        </m:r>
                      </m:e>
                    </m:acc>
                    <m:r>
                      <a:rPr lang="en-US" altLang="zh-CN" sz="1200" b="0" i="1" kern="1200" smtClean="0">
                        <a:solidFill>
                          <a:schemeClr val="tx1"/>
                        </a:solidFill>
                        <a:effectLst/>
                        <a:latin typeface="Cambria Math" panose="02040503050406030204" pitchFamily="18" charset="0"/>
                        <a:ea typeface="+mn-ea"/>
                        <a:cs typeface="+mn-cs"/>
                      </a:rPr>
                      <m:t>=</m:t>
                    </m:r>
                    <m:r>
                      <m:rPr>
                        <m:sty m:val="p"/>
                      </m:rP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h</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acc>
                      <m:accPr>
                        <m:chr m:val="⃗"/>
                        <m:ctrlP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ctrlPr>
                      </m:accPr>
                      <m:e>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𝑃</m:t>
                        </m:r>
                      </m:e>
                    </m:acc>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oMath>
                </a14:m>
                <a:r>
                  <a:rPr lang="zh-CN" altLang="en-US" sz="1200" b="0" i="0" kern="1200" dirty="0">
                    <a:solidFill>
                      <a:schemeClr val="tx1"/>
                    </a:solidFill>
                    <a:effectLst/>
                    <a:latin typeface="+mn-lt"/>
                    <a:ea typeface="+mn-ea"/>
                    <a:cs typeface="+mn-cs"/>
                  </a:rPr>
                  <a:t>​ ，所以对于函数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𝑓</m:t>
                    </m:r>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𝑔</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nor/>
                        </m:rPr>
                        <a:rPr lang="el-GR" altLang="zh-CN" dirty="0"/>
                        <m:t>λ</m:t>
                      </m:r>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m</m:t>
                          </m:r>
                        </m:e>
                      </m:acc>
                      <m:r>
                        <a:rPr lang="en-US" altLang="zh-CN" i="1" smtClean="0">
                          <a:latin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i="1">
                          <a:latin typeface="Cambria Math" panose="02040503050406030204" pitchFamily="18" charset="0"/>
                        </a:rPr>
                        <m:t>⇒</m:t>
                      </m:r>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den>
                          </m:f>
                        </m:e>
                      </m:d>
                      <m:r>
                        <a:rPr lang="en-US" altLang="zh-CN" b="0" i="1" smtClean="0">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d>
                        <m:dPr>
                          <m:ctrlPr>
                            <a:rPr lang="el-GR" altLang="zh-CN" i="1" smtClean="0">
                              <a:latin typeface="Cambria Math" panose="02040503050406030204" pitchFamily="18" charset="0"/>
                              <a:ea typeface="Cambria Math" panose="02040503050406030204" pitchFamily="18" charset="0"/>
                            </a:rPr>
                          </m:ctrlPr>
                        </m:dPr>
                        <m:e>
                          <m:f>
                            <m:fPr>
                              <m:type m:val="noBar"/>
                              <m:ctrlPr>
                                <a:rPr lang="el-GR" altLang="zh-CN" i="1" smtClean="0">
                                  <a:latin typeface="Cambria Math" panose="02040503050406030204" pitchFamily="18" charset="0"/>
                                  <a:ea typeface="Cambria Math" panose="02040503050406030204" pitchFamily="18" charset="0"/>
                                </a:rPr>
                              </m:ctrlPr>
                            </m:fPr>
                            <m:num>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𝑥</m:t>
                                  </m:r>
                                </m:sub>
                              </m:sSub>
                            </m:num>
                            <m:den>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𝑦</m:t>
                                  </m:r>
                                </m:sub>
                              </m:sSub>
                            </m:den>
                          </m:f>
                        </m:e>
                      </m:d>
                    </m:oMath>
                  </m:oMathPara>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即由相交点的性质我们得到两个关系式（对于 </a:t>
                </a:r>
                <a:r>
                  <a:rPr lang="en-US" altLang="zh-CN" sz="1200" b="0" i="0" kern="1200" dirty="0">
                    <a:solidFill>
                      <a:schemeClr val="tx1"/>
                    </a:solidFill>
                    <a:effectLst/>
                    <a:latin typeface="+mn-lt"/>
                    <a:ea typeface="+mn-ea"/>
                    <a:cs typeface="+mn-cs"/>
                  </a:rPr>
                  <a:t>3D </a:t>
                </a:r>
                <a:r>
                  <a:rPr lang="zh-CN" altLang="en-US" sz="1200" b="0" i="0" kern="1200" dirty="0">
                    <a:solidFill>
                      <a:schemeClr val="tx1"/>
                    </a:solidFill>
                    <a:effectLst/>
                    <a:latin typeface="+mn-lt"/>
                    <a:ea typeface="+mn-ea"/>
                    <a:cs typeface="+mn-cs"/>
                  </a:rPr>
                  <a:t>则可以得到三个关系式，以此类推），再加上约束条件：</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m:oMathPara>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一共三个关系式，由线性代数知识可知三个关系式，三个未知量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𝑥</m:t>
                    </m:r>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𝑦</m:t>
                    </m:r>
                    <m:r>
                      <a:rPr lang="en-US" altLang="zh-CN" sz="1200" b="0" i="1" kern="1200" smtClean="0">
                        <a:solidFill>
                          <a:schemeClr val="tx1"/>
                        </a:solidFill>
                        <a:effectLst/>
                        <a:latin typeface="Cambria Math" panose="02040503050406030204" pitchFamily="18" charset="0"/>
                        <a:ea typeface="+mn-ea"/>
                        <a:cs typeface="+mn-cs"/>
                      </a:rPr>
                      <m:t>,</m:t>
                    </m:r>
                    <m:r>
                      <m:rPr>
                        <m:nor/>
                      </m:rPr>
                      <a:rPr lang="el-GR" altLang="zh-CN" dirty="0" smtClean="0"/>
                      <m:t>λ</m:t>
                    </m:r>
                    <m:r>
                      <a:rPr lang="en-US" altLang="zh-CN" sz="1200" b="0" i="1" kern="1200" smtClean="0">
                        <a:solidFill>
                          <a:schemeClr val="tx1"/>
                        </a:solidFill>
                        <a:effectLst/>
                        <a:latin typeface="Cambria Math" panose="02040503050406030204" pitchFamily="18" charset="0"/>
                        <a:ea typeface="+mn-ea"/>
                        <a:cs typeface="+mn-cs"/>
                      </a:rPr>
                      <m:t>)</m:t>
                    </m:r>
                  </m:oMath>
                </a14:m>
                <a:r>
                  <a:rPr lang="zh-CN" altLang="en-US" sz="1200" b="0" i="0" kern="1200" dirty="0">
                    <a:solidFill>
                      <a:schemeClr val="tx1"/>
                    </a:solidFill>
                    <a:effectLst/>
                    <a:latin typeface="+mn-lt"/>
                    <a:ea typeface="+mn-ea"/>
                    <a:cs typeface="+mn-cs"/>
                  </a:rPr>
                  <a:t> 极有可能有唯一解，当然也不排除会出现多个解甚至无穷多解。如果河边是一条直线且</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两点都在河边时，则无解。</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在这里解出拉格朗日乘子 </a:t>
                </a:r>
                <a14:m>
                  <m:oMath xmlns:m="http://schemas.openxmlformats.org/officeDocument/2006/math">
                    <m:r>
                      <m:rPr>
                        <m:sty m:val="p"/>
                      </m:rPr>
                      <a:rPr lang="el-GR" altLang="zh-CN" b="0" i="1" smtClean="0">
                        <a:latin typeface="Cambria Math" panose="02040503050406030204" pitchFamily="18" charset="0"/>
                      </a:rPr>
                      <m:t>λ</m:t>
                    </m:r>
                  </m:oMath>
                </a14:m>
                <a:r>
                  <a:rPr lang="en-US" altLang="zh-CN" dirty="0"/>
                  <a:t> </a:t>
                </a:r>
                <a:r>
                  <a:rPr lang="zh-CN" altLang="en-US" dirty="0"/>
                  <a:t>，后面我们在推导 </a:t>
                </a:r>
                <a:r>
                  <a:rPr lang="en-US" altLang="zh-CN" dirty="0"/>
                  <a:t>PBD </a:t>
                </a:r>
                <a:r>
                  <a:rPr lang="zh-CN" altLang="en-US" dirty="0"/>
                  <a:t>求解的时候需要用到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最直观的性质：</a:t>
                </a:r>
                <a:r>
                  <a:rPr lang="zh-CN" altLang="en-US" dirty="0"/>
                  <a:t>等值线在 </a:t>
                </a:r>
                <a:r>
                  <a:rPr lang="en-US" altLang="zh-CN" i="0">
                    <a:latin typeface="Cambria Math" panose="02040503050406030204" pitchFamily="18" charset="0"/>
                  </a:rPr>
                  <a:t>𝑃 ⃗</a:t>
                </a:r>
                <a:r>
                  <a:rPr lang="zh-CN" altLang="en-US" dirty="0"/>
                  <a:t> 点的法向量 </a:t>
                </a:r>
                <a:r>
                  <a:rPr lang="en-US" altLang="zh-CN" i="0">
                    <a:latin typeface="Cambria Math" panose="02040503050406030204" pitchFamily="18" charset="0"/>
                  </a:rPr>
                  <a:t>𝑛</a:t>
                </a:r>
                <a:r>
                  <a:rPr lang="zh-CN" altLang="en-US" i="0">
                    <a:latin typeface="Cambria Math" panose="02040503050406030204" pitchFamily="18" charset="0"/>
                  </a:rPr>
                  <a:t> ⃗</a:t>
                </a:r>
                <a:r>
                  <a:rPr lang="zh-CN" altLang="en-US" dirty="0"/>
                  <a:t> 与河边曲线的法向量 </a:t>
                </a:r>
                <a:r>
                  <a:rPr lang="en-US" altLang="zh-CN" i="0">
                    <a:latin typeface="Cambria Math" panose="02040503050406030204" pitchFamily="18" charset="0"/>
                  </a:rPr>
                  <a:t>𝑚</a:t>
                </a:r>
                <a:r>
                  <a:rPr lang="zh-CN" altLang="en-US" i="0">
                    <a:latin typeface="Cambria Math" panose="02040503050406030204" pitchFamily="18" charset="0"/>
                  </a:rPr>
                  <a:t> ⃗</a:t>
                </a:r>
                <a:r>
                  <a:rPr lang="zh-CN" altLang="en-US" dirty="0"/>
                  <a:t> 平行，即：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rPr>
                  <a:t>n</a:t>
                </a:r>
                <a:r>
                  <a:rPr lang="zh-CN" altLang="en-US" i="0">
                    <a:latin typeface="Cambria Math" panose="02040503050406030204" pitchFamily="18" charset="0"/>
                  </a:rPr>
                  <a:t> ⃗</a:t>
                </a:r>
                <a:r>
                  <a:rPr lang="en-US" altLang="zh-CN" b="0" i="0">
                    <a:latin typeface="Cambria Math" panose="02040503050406030204" pitchFamily="18" charset="0"/>
                  </a:rPr>
                  <a:t>=</a:t>
                </a:r>
                <a:r>
                  <a:rPr lang="el-GR" altLang="zh-CN" b="0" i="0" dirty="0">
                    <a:latin typeface="Cambria Math" panose="02040503050406030204" pitchFamily="18" charset="0"/>
                  </a:rPr>
                  <a:t>"</a:t>
                </a:r>
                <a:r>
                  <a:rPr lang="el-GR" altLang="zh-CN" i="0" dirty="0">
                    <a:latin typeface="Cambria Math" panose="02040503050406030204" pitchFamily="18" charset="0"/>
                  </a:rPr>
                  <a:t>λ</a:t>
                </a:r>
                <a:r>
                  <a:rPr lang="en-US" altLang="zh-CN" b="0" i="0">
                    <a:latin typeface="Cambria Math" panose="02040503050406030204" pitchFamily="18" charset="0"/>
                  </a:rPr>
                  <a:t>" </a:t>
                </a:r>
                <a:r>
                  <a:rPr lang="en-US" altLang="zh-CN" i="0">
                    <a:latin typeface="Cambria Math" panose="02040503050406030204" pitchFamily="18" charset="0"/>
                  </a:rPr>
                  <a:t>m</a:t>
                </a:r>
                <a:r>
                  <a:rPr lang="en-US" altLang="zh-CN" b="0" i="0">
                    <a:latin typeface="Cambria Math" panose="02040503050406030204" pitchFamily="18" charset="0"/>
                  </a:rPr>
                  <a:t>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在多元微积分中，</a:t>
                </a:r>
                <a:r>
                  <a:rPr lang="zh-CN" altLang="en-US" dirty="0"/>
                  <a:t>函数 </a:t>
                </a:r>
                <a:r>
                  <a:rPr lang="en-US" altLang="zh-CN" b="0" i="0">
                    <a:latin typeface="Cambria Math" panose="02040503050406030204" pitchFamily="18" charset="0"/>
                  </a:rPr>
                  <a:t>ℎ</a:t>
                </a:r>
                <a:r>
                  <a:rPr lang="zh-CN" altLang="en-US" dirty="0"/>
                  <a:t> 在某一点的梯度是该点等值线（等值面）的法向量</a:t>
                </a:r>
                <a:r>
                  <a:rPr lang="zh-CN" altLang="en-US" sz="1200" b="0" i="0" kern="1200" dirty="0">
                    <a:solidFill>
                      <a:schemeClr val="tx1"/>
                    </a:solidFill>
                    <a:effectLst/>
                    <a:latin typeface="+mn-lt"/>
                    <a:ea typeface="+mn-ea"/>
                    <a:cs typeface="+mn-cs"/>
                  </a:rPr>
                  <a:t>，即 </a:t>
                </a:r>
                <a:r>
                  <a:rPr lang="en-US" altLang="zh-CN" sz="1200" b="0" i="0" kern="1200">
                    <a:solidFill>
                      <a:schemeClr val="tx1"/>
                    </a:solidFill>
                    <a:effectLst/>
                    <a:latin typeface="Cambria Math" panose="02040503050406030204" pitchFamily="18" charset="0"/>
                    <a:ea typeface="+mn-ea"/>
                    <a:cs typeface="+mn-cs"/>
                  </a:rPr>
                  <a:t>n</a:t>
                </a:r>
                <a:r>
                  <a:rPr lang="zh-CN" altLang="en-US" sz="1200" b="0" i="0" kern="1200">
                    <a:solidFill>
                      <a:schemeClr val="tx1"/>
                    </a:solidFill>
                    <a:effectLst/>
                    <a:latin typeface="Cambria Math" panose="02040503050406030204" pitchFamily="18" charset="0"/>
                    <a:ea typeface="+mn-ea"/>
                    <a:cs typeface="+mn-cs"/>
                  </a:rPr>
                  <a:t> ⃗</a:t>
                </a:r>
                <a:r>
                  <a:rPr lang="en-US" altLang="zh-CN" sz="1200" b="0" i="0" kern="1200">
                    <a:solidFill>
                      <a:schemeClr val="tx1"/>
                    </a:solidFill>
                    <a:effectLst/>
                    <a:latin typeface="Cambria Math" panose="02040503050406030204" pitchFamily="18" charset="0"/>
                    <a:ea typeface="+mn-ea"/>
                    <a:cs typeface="+mn-cs"/>
                  </a:rPr>
                  <a:t>=</a:t>
                </a:r>
                <a:r>
                  <a:rPr lang="en-US" altLang="zh-CN" sz="1200" b="0" i="0" kern="1200">
                    <a:solidFill>
                      <a:schemeClr val="tx1"/>
                    </a:solidFill>
                    <a:effectLst/>
                    <a:latin typeface="Cambria Math" panose="02040503050406030204" pitchFamily="18" charset="0"/>
                    <a:ea typeface="Cambria Math" panose="02040503050406030204" pitchFamily="18" charset="0"/>
                    <a:cs typeface="+mn-cs"/>
                  </a:rPr>
                  <a:t>∇ℎ(𝑃 ⃗)</a:t>
                </a:r>
                <a:r>
                  <a:rPr lang="zh-CN" altLang="en-US" sz="1200" b="0" i="0" kern="1200" dirty="0">
                    <a:solidFill>
                      <a:schemeClr val="tx1"/>
                    </a:solidFill>
                    <a:effectLst/>
                    <a:latin typeface="+mn-lt"/>
                    <a:ea typeface="+mn-ea"/>
                    <a:cs typeface="+mn-cs"/>
                  </a:rPr>
                  <a:t>​ ，所以对于函数 </a:t>
                </a:r>
                <a:r>
                  <a:rPr lang="en-US" altLang="zh-CN" sz="1200" b="0" i="0" kern="1200">
                    <a:solidFill>
                      <a:schemeClr val="tx1"/>
                    </a:solidFill>
                    <a:effectLst/>
                    <a:latin typeface="Cambria Math" panose="02040503050406030204" pitchFamily="18" charset="0"/>
                    <a:ea typeface="+mn-ea"/>
                    <a:cs typeface="+mn-cs"/>
                  </a:rPr>
                  <a:t>𝑓,𝑔</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rPr>
                  <a:t>n</a:t>
                </a:r>
                <a:r>
                  <a:rPr lang="zh-CN" altLang="en-US" i="0">
                    <a:latin typeface="Cambria Math" panose="02040503050406030204" pitchFamily="18" charset="0"/>
                  </a:rPr>
                  <a:t> ⃗</a:t>
                </a:r>
                <a:r>
                  <a:rPr lang="en-US" altLang="zh-CN" i="0">
                    <a:latin typeface="Cambria Math" panose="02040503050406030204" pitchFamily="18" charset="0"/>
                  </a:rPr>
                  <a:t>=</a:t>
                </a:r>
                <a:r>
                  <a:rPr lang="el-GR" altLang="zh-CN" i="0" dirty="0">
                    <a:latin typeface="Cambria Math" panose="02040503050406030204" pitchFamily="18" charset="0"/>
                  </a:rPr>
                  <a:t>"λ</a:t>
                </a:r>
                <a:r>
                  <a:rPr lang="en-US" altLang="zh-CN" i="0">
                    <a:latin typeface="Cambria Math" panose="02040503050406030204" pitchFamily="18" charset="0"/>
                  </a:rPr>
                  <a:t>" m ⃗⇒</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𝑓(𝑃 ⃗ )=</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𝑔(𝑃 ⃗ )</a:t>
                </a:r>
                <a:r>
                  <a:rPr lang="en-US" altLang="zh-CN" i="0">
                    <a:latin typeface="Cambria Math" panose="02040503050406030204" pitchFamily="18" charset="0"/>
                  </a:rPr>
                  <a:t>⇒(</a:t>
                </a:r>
                <a:r>
                  <a:rPr lang="en-US" altLang="zh-CN" b="0" i="0">
                    <a:latin typeface="Cambria Math" panose="02040503050406030204" pitchFamily="18" charset="0"/>
                  </a:rPr>
                  <a:t>𝑓_𝑥¦𝑓_𝑦 )=</a:t>
                </a:r>
                <a:r>
                  <a:rPr lang="el-GR" altLang="zh-CN"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a:t>
                </a:r>
                <a:r>
                  <a:rPr lang="el-GR" altLang="zh-CN" b="0"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𝑥</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𝑔</a:t>
                </a:r>
                <a:r>
                  <a:rPr lang="el-GR" altLang="zh-CN" b="0"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𝑦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即由相交点的性质我们得到两个关系式（对于 </a:t>
                </a:r>
                <a:r>
                  <a:rPr lang="en-US" altLang="zh-CN" sz="1200" b="0" i="0" kern="1200" dirty="0">
                    <a:solidFill>
                      <a:schemeClr val="tx1"/>
                    </a:solidFill>
                    <a:effectLst/>
                    <a:latin typeface="+mn-lt"/>
                    <a:ea typeface="+mn-ea"/>
                    <a:cs typeface="+mn-cs"/>
                  </a:rPr>
                  <a:t>3D </a:t>
                </a:r>
                <a:r>
                  <a:rPr lang="zh-CN" altLang="en-US" sz="1200" b="0" i="0" kern="1200" dirty="0">
                    <a:solidFill>
                      <a:schemeClr val="tx1"/>
                    </a:solidFill>
                    <a:effectLst/>
                    <a:latin typeface="+mn-lt"/>
                    <a:ea typeface="+mn-ea"/>
                    <a:cs typeface="+mn-cs"/>
                  </a:rPr>
                  <a:t>则可以得到三个关系式，以此类推），再加上约束条件：</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𝑔(𝑃 ⃗ )=𝑔(𝑥,𝑦)=0</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一共三个关系式，由线性代数知识可知三个关系式，三个未知量 ​</a:t>
                </a:r>
                <a:r>
                  <a:rPr lang="en-US" altLang="zh-CN" sz="1200" b="0" i="0" kern="1200">
                    <a:solidFill>
                      <a:schemeClr val="tx1"/>
                    </a:solidFill>
                    <a:effectLst/>
                    <a:latin typeface="Cambria Math" panose="02040503050406030204" pitchFamily="18" charset="0"/>
                    <a:ea typeface="+mn-ea"/>
                    <a:cs typeface="+mn-cs"/>
                  </a:rPr>
                  <a:t>(𝑥,𝑦,</a:t>
                </a:r>
                <a:r>
                  <a:rPr lang="el-GR" altLang="zh-CN" sz="1200" b="0" i="0" kern="1200" dirty="0">
                    <a:solidFill>
                      <a:schemeClr val="tx1"/>
                    </a:solidFill>
                    <a:effectLst/>
                    <a:latin typeface="Cambria Math" panose="02040503050406030204" pitchFamily="18" charset="0"/>
                    <a:ea typeface="+mn-ea"/>
                    <a:cs typeface="+mn-cs"/>
                  </a:rPr>
                  <a:t>"</a:t>
                </a:r>
                <a:r>
                  <a:rPr lang="el-GR" altLang="zh-CN" i="0" dirty="0">
                    <a:latin typeface="Cambria Math" panose="02040503050406030204" pitchFamily="18" charset="0"/>
                  </a:rPr>
                  <a:t>λ</a:t>
                </a:r>
                <a:r>
                  <a:rPr lang="en-US" altLang="zh-CN" sz="1200" b="0" i="0" kern="1200">
                    <a:solidFill>
                      <a:schemeClr val="tx1"/>
                    </a:solidFill>
                    <a:effectLst/>
                    <a:latin typeface="Cambria Math" panose="02040503050406030204" pitchFamily="18" charset="0"/>
                    <a:ea typeface="+mn-ea"/>
                    <a:cs typeface="+mn-cs"/>
                  </a:rPr>
                  <a:t>")</a:t>
                </a:r>
                <a:r>
                  <a:rPr lang="zh-CN" altLang="en-US" sz="1200" b="0" i="0" kern="1200" dirty="0">
                    <a:solidFill>
                      <a:schemeClr val="tx1"/>
                    </a:solidFill>
                    <a:effectLst/>
                    <a:latin typeface="+mn-lt"/>
                    <a:ea typeface="+mn-ea"/>
                    <a:cs typeface="+mn-cs"/>
                  </a:rPr>
                  <a:t> 极有可能有唯一解，当然也不排除会出现多个解甚至无穷多解。如果河边是一条直线且</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两点都在河边时，则无解。</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在这里解出拉格朗日乘子 </a:t>
                </a:r>
                <a:r>
                  <a:rPr lang="el-GR" altLang="zh-CN" b="0" i="0">
                    <a:latin typeface="Cambria Math" panose="02040503050406030204" pitchFamily="18" charset="0"/>
                  </a:rPr>
                  <a:t>λ</a:t>
                </a:r>
                <a:r>
                  <a:rPr lang="en-US" altLang="zh-CN" dirty="0"/>
                  <a:t> </a:t>
                </a:r>
                <a:r>
                  <a:rPr lang="zh-CN" altLang="en-US" dirty="0"/>
                  <a:t>，后面我们在推导 </a:t>
                </a:r>
                <a:r>
                  <a:rPr lang="en-US" altLang="zh-CN" dirty="0"/>
                  <a:t>PBD </a:t>
                </a:r>
                <a:r>
                  <a:rPr lang="zh-CN" altLang="en-US" dirty="0"/>
                  <a:t>求解的时候需要用到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42209192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a14:m>
                <a:r>
                  <a:rPr lang="zh-CN" altLang="en-US" dirty="0"/>
                  <a:t> 梯度</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dirty="0"/>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dirty="0"/>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21624333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约束投影其实是约束求解。不同的物体，不同的场景，我们可以涉及出非常之多的约束，约束的形式也很多样，它可以是等式约束，也可以是不等式约束；它可以是线性，也可以是非线性；可以是凸函数，也可以是非凸函数。一般约束都是在仿真之前就已经确定的了。</a:t>
                </a:r>
                <a:endParaRPr lang="en-US" altLang="zh-CN" dirty="0"/>
              </a:p>
              <a:p>
                <a:r>
                  <a:rPr lang="zh-CN" altLang="en-US" dirty="0"/>
                  <a:t>例如：</a:t>
                </a:r>
                <a:r>
                  <a:rPr lang="zh-CN" altLang="en-US" sz="1200" b="0" i="0" kern="1200" dirty="0">
                    <a:solidFill>
                      <a:schemeClr val="tx1"/>
                    </a:solidFill>
                    <a:effectLst/>
                    <a:latin typeface="+mn-lt"/>
                    <a:ea typeface="+mn-ea"/>
                    <a:cs typeface="+mn-cs"/>
                  </a:rPr>
                  <a:t>两个质点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 和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 ，我们可以设置一个约束，它们两个之间距离必须为 ​ 。那么这个约束就可以写成：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=0</m:t>
                      </m:r>
                    </m:oMath>
                  </m:oMathPara>
                </a14:m>
                <a:endParaRPr lang="en-US" altLang="zh-CN" dirty="0"/>
              </a:p>
              <a:p>
                <a:r>
                  <a:rPr lang="zh-CN" altLang="en-US" sz="1200" b="0" i="0" kern="1200" dirty="0">
                    <a:solidFill>
                      <a:schemeClr val="tx1"/>
                    </a:solidFill>
                    <a:effectLst/>
                    <a:latin typeface="+mn-lt"/>
                    <a:ea typeface="+mn-ea"/>
                    <a:cs typeface="+mn-cs"/>
                  </a:rPr>
                  <a:t>这个距离约束是一个标量函数，也是一个非线性约束。在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里面，一般都会把非线性转换成线性处理。那么如何转换？我们很自然想到通过泰勒展开来近似得到线性部分：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r>
                  <a:rPr lang="zh-CN" altLang="en-US" dirty="0"/>
                  <a:t>把该式与前面约束优化联立方程组，可得：</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b="0" i="1" smtClean="0">
                              <a:latin typeface="Cambria Math" panose="02040503050406030204" pitchFamily="18" charset="0"/>
                            </a:rPr>
                            <m:t> </m:t>
                          </m:r>
                        </m:e>
                      </m:d>
                    </m:oMath>
                  </m:oMathPara>
                </a14:m>
                <a:endParaRPr lang="en-US" altLang="zh-CN" dirty="0"/>
              </a:p>
              <a:p>
                <a:r>
                  <a:rPr lang="zh-CN" altLang="en-US" dirty="0"/>
                  <a:t>两个未知数，两个方程，可求得解：</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m:oMathPara>
                </a14:m>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约束投影其实是约束求解。不同的物体，不同的场景，我们可以涉及出非常之多的约束，约束的形式也很多样，它可以是等式约束，也可以是不等式约束；它可以是线性，也可以是非线性；可以是凸函数，也可以是非凸函数。一般约束都是在仿真之前就已经确定的了。</a:t>
                </a:r>
                <a:endParaRPr lang="en-US" altLang="zh-CN" dirty="0"/>
              </a:p>
              <a:p>
                <a:r>
                  <a:rPr lang="zh-CN" altLang="en-US" dirty="0"/>
                  <a:t>例如：</a:t>
                </a:r>
                <a:r>
                  <a:rPr lang="zh-CN" altLang="en-US" sz="1200" b="0" i="0" kern="1200" dirty="0">
                    <a:solidFill>
                      <a:schemeClr val="tx1"/>
                    </a:solidFill>
                    <a:effectLst/>
                    <a:latin typeface="+mn-lt"/>
                    <a:ea typeface="+mn-ea"/>
                    <a:cs typeface="+mn-cs"/>
                  </a:rPr>
                  <a:t>两个质点 </a:t>
                </a:r>
                <a:r>
                  <a:rPr lang="en-US" altLang="zh-CN" b="0" i="0">
                    <a:latin typeface="Cambria Math" panose="02040503050406030204" pitchFamily="18" charset="0"/>
                  </a:rPr>
                  <a:t>𝑝_1</a:t>
                </a:r>
                <a:r>
                  <a:rPr lang="zh-CN" altLang="en-US" sz="1200" b="0" i="0" kern="1200" dirty="0">
                    <a:solidFill>
                      <a:schemeClr val="tx1"/>
                    </a:solidFill>
                    <a:effectLst/>
                    <a:latin typeface="+mn-lt"/>
                    <a:ea typeface="+mn-ea"/>
                    <a:cs typeface="+mn-cs"/>
                  </a:rPr>
                  <a:t> 和 </a:t>
                </a:r>
                <a:r>
                  <a:rPr lang="en-US" altLang="zh-CN" b="0" i="0">
                    <a:latin typeface="Cambria Math" panose="02040503050406030204" pitchFamily="18" charset="0"/>
                  </a:rPr>
                  <a:t>𝑝_2</a:t>
                </a:r>
                <a:r>
                  <a:rPr lang="zh-CN" altLang="en-US" sz="1200" b="0" i="0" kern="1200" dirty="0">
                    <a:solidFill>
                      <a:schemeClr val="tx1"/>
                    </a:solidFill>
                    <a:effectLst/>
                    <a:latin typeface="+mn-lt"/>
                    <a:ea typeface="+mn-ea"/>
                    <a:cs typeface="+mn-cs"/>
                  </a:rPr>
                  <a:t>​ ，我们可以设置一个约束，它们两个之间距离必须为 ​ 。那么这个约束就可以写成：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𝐶(𝑝_1,𝑝_2 )=‖𝑝_1−𝑝_2 ‖−𝑑=0</a:t>
                </a:r>
                <a:endParaRPr lang="en-US" altLang="zh-CN" dirty="0"/>
              </a:p>
              <a:p>
                <a:r>
                  <a:rPr lang="zh-CN" altLang="en-US" sz="1200" b="0" i="0" kern="1200" dirty="0">
                    <a:solidFill>
                      <a:schemeClr val="tx1"/>
                    </a:solidFill>
                    <a:effectLst/>
                    <a:latin typeface="+mn-lt"/>
                    <a:ea typeface="+mn-ea"/>
                    <a:cs typeface="+mn-cs"/>
                  </a:rPr>
                  <a:t>这个距离约束是一个标量函数，也是一个非线性约束。在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里面，一般都会把非线性转换成线性处理。那么如何转换？我们很自然想到通过泰勒展开来近似得到线性部分：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𝑝)≈𝐶(𝑝)+∇𝐶(𝑝)∙∆𝑝=0</a:t>
                </a:r>
                <a:endParaRPr lang="en-US" altLang="zh-CN" dirty="0"/>
              </a:p>
              <a:p>
                <a:r>
                  <a:rPr lang="zh-CN" altLang="en-US" dirty="0"/>
                  <a:t>把该式与前面约束优化联立方程组，可得：</a:t>
                </a:r>
                <a:endParaRPr lang="en-US" altLang="zh-CN" dirty="0"/>
              </a:p>
              <a:p>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𝐶(𝑝)+∇𝐶(𝑝)∙∆𝑝=0</a:t>
                </a:r>
                <a:r>
                  <a:rPr lang="en-US" altLang="zh-CN" i="0" dirty="0">
                    <a:latin typeface="Cambria Math" panose="02040503050406030204" pitchFamily="18" charset="0"/>
                    <a:ea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i="0">
                    <a:latin typeface="Cambria Math" panose="02040503050406030204" pitchFamily="18" charset="0"/>
                    <a:ea typeface="Cambria Math" panose="02040503050406030204" pitchFamily="18" charset="0"/>
                  </a:rPr>
                  <a:t>∆𝑝=−</a:t>
                </a:r>
                <a:r>
                  <a:rPr lang="el-GR" altLang="zh-CN" i="0">
                    <a:latin typeface="Cambria Math" panose="02040503050406030204" pitchFamily="18" charset="0"/>
                    <a:ea typeface="Cambria Math" panose="02040503050406030204" pitchFamily="18" charset="0"/>
                  </a:rPr>
                  <a:t>λ</a:t>
                </a:r>
                <a:r>
                  <a:rPr lang="en-US" altLang="zh-CN" i="0">
                    <a:latin typeface="Cambria Math" panose="02040503050406030204" pitchFamily="18" charset="0"/>
                    <a:ea typeface="Cambria Math" panose="02040503050406030204" pitchFamily="18" charset="0"/>
                  </a:rPr>
                  <a:t>𝑀</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−1</a:t>
                </a:r>
                <a:r>
                  <a:rPr lang="el-GR" altLang="zh-CN" i="0">
                    <a:latin typeface="Cambria Math" panose="02040503050406030204" pitchFamily="18" charset="0"/>
                    <a:ea typeface="Cambria Math" panose="02040503050406030204" pitchFamily="18" charset="0"/>
                  </a:rPr>
                  <a:t>) ∇</a:t>
                </a:r>
                <a:r>
                  <a:rPr lang="en-US" altLang="zh-CN" i="0">
                    <a:latin typeface="Cambria Math" panose="02040503050406030204" pitchFamily="18" charset="0"/>
                    <a:ea typeface="Cambria Math" panose="02040503050406030204" pitchFamily="18" charset="0"/>
                  </a:rPr>
                  <a:t>𝐶</a:t>
                </a:r>
                <a:r>
                  <a:rPr lang="en-US" altLang="zh-CN" i="0" dirty="0">
                    <a:latin typeface="Cambria Math" panose="02040503050406030204" pitchFamily="18" charset="0"/>
                    <a:ea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b="0" i="0">
                    <a:latin typeface="Cambria Math" panose="02040503050406030204" pitchFamily="18" charset="0"/>
                  </a:rPr>
                  <a:t> ┤</a:t>
                </a:r>
                <a:endParaRPr lang="en-US" altLang="zh-CN" dirty="0"/>
              </a:p>
              <a:p>
                <a:r>
                  <a:rPr lang="zh-CN" altLang="en-US" dirty="0"/>
                  <a:t>两个未知数，两个方程，可求得解：</a:t>
                </a:r>
                <a:endParaRPr lang="en-US" altLang="zh-CN" dirty="0"/>
              </a:p>
              <a:p>
                <a:r>
                  <a:rPr lang="en-US" altLang="zh-CN" i="0">
                    <a:latin typeface="Cambria Math" panose="02040503050406030204" pitchFamily="18" charset="0"/>
                  </a:rPr>
                  <a:t>{█(</a:t>
                </a:r>
                <a:r>
                  <a:rPr lang="el-GR" altLang="zh-CN" i="0">
                    <a:latin typeface="Cambria Math" panose="02040503050406030204" pitchFamily="18" charset="0"/>
                  </a:rPr>
                  <a:t>λ</a:t>
                </a:r>
                <a:r>
                  <a:rPr lang="en-US" altLang="zh-CN" i="0">
                    <a:latin typeface="Cambria Math" panose="02040503050406030204" pitchFamily="18" charset="0"/>
                  </a:rPr>
                  <a:t>=(C(𝑝))/(</a:t>
                </a:r>
                <a:r>
                  <a:rPr lang="en-US" altLang="zh-CN" i="0">
                    <a:latin typeface="Cambria Math" panose="02040503050406030204" pitchFamily="18" charset="0"/>
                    <a:ea typeface="Cambria Math" panose="02040503050406030204" pitchFamily="18" charset="0"/>
                  </a:rPr>
                  <a:t>∇𝐶(𝑝) M^(−1) 〖∇𝐶(𝑝)〗^𝑇 )</a:t>
                </a:r>
                <a:r>
                  <a:rPr lang="en-US" altLang="zh-CN" i="0">
                    <a:latin typeface="Cambria Math" panose="02040503050406030204" pitchFamily="18" charset="0"/>
                  </a:rPr>
                  <a:t>=(𝐶(𝑝))/(</a:t>
                </a:r>
                <a:r>
                  <a:rPr lang="zh-CN" altLang="en-US" i="0">
                    <a:latin typeface="Cambria Math" panose="02040503050406030204" pitchFamily="18" charset="0"/>
                  </a:rPr>
                  <a:t>∑129</a:t>
                </a:r>
                <a:r>
                  <a:rPr lang="en-US" altLang="zh-CN" i="0">
                    <a:latin typeface="Cambria Math" panose="02040503050406030204" pitchFamily="18" charset="0"/>
                  </a:rPr>
                  <a:t>_𝑗▒</a:t>
                </a:r>
                <a:r>
                  <a:rPr lang="zh-CN" altLang="en-US" i="0">
                    <a:latin typeface="Cambria Math" panose="02040503050406030204" pitchFamily="18" charset="0"/>
                  </a:rPr>
                  <a:t>〖</a:t>
                </a:r>
                <a:r>
                  <a:rPr lang="en-US" altLang="zh-CN" i="0">
                    <a:latin typeface="Cambria Math" panose="02040503050406030204" pitchFamily="18" charset="0"/>
                  </a:rPr>
                  <a:t>𝑤_𝑗 ‖</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𝑝_𝑗 ) 𝐶(𝑝)‖^2 </a:t>
                </a:r>
                <a:r>
                  <a:rPr lang="zh-CN" altLang="en-US" i="0">
                    <a:latin typeface="Cambria Math" panose="02040503050406030204" pitchFamily="18" charset="0"/>
                  </a:rPr>
                  <a:t>〗</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i="0">
                    <a:latin typeface="Cambria Math" panose="02040503050406030204" pitchFamily="18" charset="0"/>
                  </a:rPr>
                  <a:t>𝑝_𝑖=−𝑤_𝑖</a:t>
                </a:r>
                <a:r>
                  <a:rPr lang="en-US" altLang="zh-CN" i="0">
                    <a:latin typeface="Cambria Math" panose="02040503050406030204" pitchFamily="18" charset="0"/>
                    <a:ea typeface="Cambria Math" panose="02040503050406030204" pitchFamily="18" charset="0"/>
                  </a:rPr>
                  <a:t> ∇𝐶_(𝑝_𝑖 ) (𝑝)(𝐶(𝑝))/(</a:t>
                </a:r>
                <a:r>
                  <a:rPr lang="zh-CN" altLang="en-US" i="0">
                    <a:latin typeface="Cambria Math" panose="02040503050406030204" pitchFamily="18" charset="0"/>
                    <a:ea typeface="Cambria Math" panose="02040503050406030204" pitchFamily="18" charset="0"/>
                  </a:rPr>
                  <a:t>∑129</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𝑗▒</a:t>
                </a:r>
                <a:r>
                  <a:rPr lang="zh-CN" altLang="en-US" i="0">
                    <a:latin typeface="Cambria Math" panose="02040503050406030204" pitchFamily="18" charset="0"/>
                  </a:rPr>
                  <a:t>〖</a:t>
                </a:r>
                <a:r>
                  <a:rPr lang="en-US" altLang="zh-CN" i="0">
                    <a:latin typeface="Cambria Math" panose="02040503050406030204" pitchFamily="18" charset="0"/>
                  </a:rPr>
                  <a:t>𝑤_𝑗 ‖</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𝑝_𝑗 ) 𝐶(𝑝)‖^2 </a:t>
                </a:r>
                <a:r>
                  <a:rPr lang="zh-CN" altLang="en-US"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zh-CN" altLang="en-US" i="0" dirty="0">
                    <a:latin typeface="Cambria Math" panose="02040503050406030204" pitchFamily="18" charset="0"/>
                    <a:ea typeface="Cambria Math" panose="02040503050406030204" pitchFamily="18" charset="0"/>
                  </a:rPr>
                  <a:t> "</a:t>
                </a:r>
                <a:r>
                  <a:rPr lang="zh-CN" altLang="en-US" i="0" dirty="0"/>
                  <a:t> </a:t>
                </a:r>
                <a:r>
                  <a:rPr lang="zh-CN" altLang="en-US" i="0" dirty="0">
                    <a:latin typeface="Cambria Math" panose="02040503050406030204" pitchFamily="18" charset="0"/>
                  </a:rPr>
                  <a:t>" )┤</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39171105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把上述式子写成矩阵形式，这里就要解两个矩阵方程组成的方程组，那这个约束投影就变成方程组求解的过程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54</a:t>
            </a:fld>
            <a:endParaRPr lang="zh-CN" altLang="en-US"/>
          </a:p>
        </p:txBody>
      </p:sp>
    </p:spTree>
    <p:extLst>
      <p:ext uri="{BB962C8B-B14F-4D97-AF65-F5344CB8AC3E}">
        <p14:creationId xmlns:p14="http://schemas.microsoft.com/office/powerpoint/2010/main" val="35886212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、直接求解法：就是求出</a:t>
            </a:r>
            <a:r>
              <a:rPr lang="en-US" altLang="zh-CN" dirty="0"/>
              <a:t>A</a:t>
            </a:r>
            <a:r>
              <a:rPr lang="zh-CN" altLang="en-US" dirty="0"/>
              <a:t>矩阵的逆，然后解方程组</a:t>
            </a:r>
            <a:endParaRPr lang="en-US" altLang="zh-CN" dirty="0"/>
          </a:p>
          <a:p>
            <a:r>
              <a:rPr lang="en-US" altLang="zh-CN" dirty="0"/>
              <a:t>2</a:t>
            </a:r>
            <a:r>
              <a:rPr lang="zh-CN" altLang="en-US" dirty="0"/>
              <a:t>、雅可比迭代法：右上角角标表示迭代次数，而非指数。在每一次迭代中，上一次算出的</a:t>
            </a:r>
            <a:r>
              <a:rPr lang="en-US" altLang="zh-CN" dirty="0"/>
              <a:t>x</a:t>
            </a:r>
            <a:r>
              <a:rPr lang="zh-CN" altLang="en-US" dirty="0"/>
              <a:t>被用在右侧，用来算出左侧新的</a:t>
            </a:r>
            <a:r>
              <a:rPr lang="en-US" altLang="zh-CN" dirty="0"/>
              <a:t>x</a:t>
            </a:r>
            <a:r>
              <a:rPr lang="zh-CN" altLang="en-US" dirty="0"/>
              <a:t>。既然是迭代，顾名思义，大部分情况下都是依赖迭代收敛用近似解来逼近精确解，迭代次数越多越靠近精确解。</a:t>
            </a:r>
            <a:endParaRPr lang="en-US" altLang="zh-CN" dirty="0"/>
          </a:p>
          <a:p>
            <a:r>
              <a:rPr lang="en-US" altLang="zh-CN" dirty="0"/>
              <a:t>3</a:t>
            </a:r>
            <a:r>
              <a:rPr lang="zh-CN" altLang="en-US" dirty="0"/>
              <a:t>、高斯</a:t>
            </a:r>
            <a:r>
              <a:rPr lang="en-US" altLang="zh-CN" dirty="0"/>
              <a:t>-</a:t>
            </a:r>
            <a:r>
              <a:rPr lang="zh-CN" altLang="en-US" dirty="0"/>
              <a:t>赛德尔迭代：跟雅可比不同，这里每一次迭代的结果用到下一个迭代里，进一步提高精度，并且加快收敛速度。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55</a:t>
            </a:fld>
            <a:endParaRPr lang="zh-CN" altLang="en-US"/>
          </a:p>
        </p:txBody>
      </p:sp>
    </p:spTree>
    <p:extLst>
      <p:ext uri="{BB962C8B-B14F-4D97-AF65-F5344CB8AC3E}">
        <p14:creationId xmlns:p14="http://schemas.microsoft.com/office/powerpoint/2010/main" val="28353744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56</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57</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59</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60</a:t>
            </a:fld>
            <a:endParaRPr lang="zh-CN" altLang="en-US"/>
          </a:p>
        </p:txBody>
      </p:sp>
    </p:spTree>
    <p:extLst>
      <p:ext uri="{BB962C8B-B14F-4D97-AF65-F5344CB8AC3E}">
        <p14:creationId xmlns:p14="http://schemas.microsoft.com/office/powerpoint/2010/main" val="1540171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PBD </a:t>
                </a:r>
                <a:r>
                  <a:rPr lang="zh-CN" altLang="en-US" dirty="0"/>
                  <a:t>方法通常会引入额外的阻尼，导致整个系统的能量损耗，由此会导致本来该有的一些涡流</a:t>
                </a:r>
                <a:r>
                  <a:rPr lang="en-US" altLang="zh-CN" dirty="0"/>
                  <a:t>(vortices)</a:t>
                </a:r>
                <a:r>
                  <a:rPr lang="zh-CN" altLang="en-US" dirty="0"/>
                  <a:t>快速消失。</a:t>
                </a:r>
                <a:r>
                  <a:rPr lang="en-US" altLang="zh-CN" dirty="0"/>
                  <a:t>PBF </a:t>
                </a:r>
                <a:r>
                  <a:rPr lang="zh-CN" altLang="en-US" dirty="0"/>
                  <a:t>通过涡旋控制</a:t>
                </a:r>
                <a:r>
                  <a:rPr lang="en-US" altLang="zh-CN" dirty="0"/>
                  <a:t>(vorticity confinement)</a:t>
                </a:r>
                <a:r>
                  <a:rPr lang="zh-CN" altLang="en-US" dirty="0"/>
                  <a:t>向系统重新注入新能量：</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m:oMathPara>
                </a14:m>
                <a:endParaRPr lang="en-US" altLang="zh-CN" dirty="0"/>
              </a:p>
              <a:p>
                <a:r>
                  <a:rPr lang="zh-CN" altLang="en-US" dirty="0"/>
                  <a:t>其中，</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η</m:t>
                        </m:r>
                      </m:num>
                      <m:den>
                        <m:d>
                          <m:dPr>
                            <m:begChr m:val="‖"/>
                            <m:endChr m:val="‖"/>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rPr>
                              <m:t>η</m:t>
                            </m:r>
                          </m:e>
                        </m:d>
                      </m:den>
                    </m:f>
                  </m:oMath>
                </a14:m>
                <a:r>
                  <a:rPr lang="en-US" altLang="zh-CN" dirty="0"/>
                  <a:t>  </a:t>
                </a:r>
                <a14:m>
                  <m:oMath xmlns:m="http://schemas.openxmlformats.org/officeDocument/2006/math">
                    <m:r>
                      <m:rPr>
                        <m:sty m:val="p"/>
                      </m:rPr>
                      <a:rPr lang="el-GR" altLang="zh-CN" i="1" dirty="0" smtClean="0">
                        <a:latin typeface="Cambria Math" panose="02040503050406030204" pitchFamily="18" charset="0"/>
                      </a:rPr>
                      <m:t>η</m:t>
                    </m:r>
                    <m:r>
                      <a:rPr lang="en-US" altLang="zh-CN" b="0" i="1" dirty="0" smtClean="0">
                        <a:latin typeface="Cambria Math" panose="02040503050406030204" pitchFamily="18" charset="0"/>
                      </a:rPr>
                      <m:t>=</m:t>
                    </m:r>
                    <m:r>
                      <m:rPr>
                        <m:sty m:val="p"/>
                      </m:rP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zh-CN" altLang="en-US" b="0" i="1" dirty="0" smtClean="0">
                                <a:latin typeface="Cambria Math" panose="02040503050406030204" pitchFamily="18" charset="0"/>
                                <a:ea typeface="Cambria Math" panose="02040503050406030204" pitchFamily="18" charset="0"/>
                              </a:rPr>
                              <m:t>𝜔</m:t>
                            </m:r>
                          </m:e>
                        </m:d>
                      </m:e>
                      <m:sub>
                        <m:r>
                          <a:rPr lang="en-US" altLang="zh-CN" b="0" i="1" dirty="0" smtClean="0">
                            <a:latin typeface="Cambria Math" panose="02040503050406030204" pitchFamily="18" charset="0"/>
                            <a:ea typeface="Cambria Math" panose="02040503050406030204" pitchFamily="18" charset="0"/>
                          </a:rPr>
                          <m:t>𝑖</m:t>
                        </m:r>
                      </m:sub>
                    </m:sSub>
                  </m:oMath>
                </a14:m>
                <a:r>
                  <a:rPr lang="zh-CN" altLang="en-US" dirty="0"/>
                  <a:t>，而粒子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的旋度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 </a:t>
                </a:r>
                <a:r>
                  <a:rPr lang="zh-CN" altLang="en-US" dirty="0"/>
                  <a:t>为</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𝑗</m:t>
                          </m:r>
                        </m:e>
                      </m:nary>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en-US" altLang="zh-CN" dirty="0"/>
                  <a:t>Vorticity Confinement </a:t>
                </a:r>
                <a:r>
                  <a:rPr lang="zh-CN" altLang="en-US" dirty="0"/>
                  <a:t>的基本思路是：通过添加体积力（</a:t>
                </a:r>
                <a:r>
                  <a:rPr lang="en-US" altLang="zh-CN" dirty="0"/>
                  <a:t>body force</a:t>
                </a:r>
                <a:r>
                  <a:rPr lang="zh-CN" altLang="en-US" dirty="0"/>
                  <a:t>）</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oMath>
                </a14:m>
                <a:r>
                  <a:rPr lang="zh-CN" altLang="en-US" dirty="0"/>
                  <a:t> 的方式，在旋度粒子（可直观理解为比周围粒子旋转快的粒子，</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zh-CN" altLang="en-US" dirty="0"/>
                  <a:t> 指向粒子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的旋转轴）处加速粒子的旋转运动，通过这种方式来保持系统的旋度。</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𝜖</m:t>
                    </m:r>
                  </m:oMath>
                </a14:m>
                <a:r>
                  <a:rPr lang="zh-CN" altLang="en-US" dirty="0"/>
                  <a:t> 用来控制 </a:t>
                </a:r>
                <a:r>
                  <a:rPr lang="en-US" altLang="zh-CN" dirty="0"/>
                  <a:t>Vorticity Confinement</a:t>
                </a:r>
                <a:r>
                  <a:rPr lang="en-US" altLang="zh-CN" baseline="0" dirty="0"/>
                  <a:t> </a:t>
                </a:r>
                <a:r>
                  <a:rPr lang="zh-CN" altLang="en-US" baseline="0" dirty="0"/>
                  <a:t>的强度</a:t>
                </a:r>
                <a:endParaRPr lang="zh-CN" altLang="en-US" dirty="0"/>
              </a:p>
            </p:txBody>
          </p:sp>
        </mc:Choice>
        <mc:Fallback xmlns="">
          <p:sp>
            <p:nvSpPr>
              <p:cNvPr id="3" name="备注占位符 2"/>
              <p:cNvSpPr>
                <a:spLocks noGrp="1"/>
              </p:cNvSpPr>
              <p:nvPr>
                <p:ph type="body" idx="1"/>
              </p:nvPr>
            </p:nvSpPr>
            <p:spPr/>
            <p:txBody>
              <a:bodyPr/>
              <a:lstStyle/>
              <a:p>
                <a:r>
                  <a:rPr lang="en-US" altLang="zh-CN" dirty="0"/>
                  <a:t>PBD </a:t>
                </a:r>
                <a:r>
                  <a:rPr lang="zh-CN" altLang="en-US" dirty="0"/>
                  <a:t>方法通常会引入额外的阻尼，导致整个系统的能量损耗，由此会导致本来该有的一些涡流</a:t>
                </a:r>
                <a:r>
                  <a:rPr lang="en-US" altLang="zh-CN" dirty="0"/>
                  <a:t>(vortices)</a:t>
                </a:r>
                <a:r>
                  <a:rPr lang="zh-CN" altLang="en-US" dirty="0"/>
                  <a:t>快速消失。</a:t>
                </a:r>
                <a:r>
                  <a:rPr lang="en-US" altLang="zh-CN" dirty="0"/>
                  <a:t>PBF </a:t>
                </a:r>
                <a:r>
                  <a:rPr lang="zh-CN" altLang="en-US" dirty="0"/>
                  <a:t>通过涡旋控制</a:t>
                </a:r>
                <a:r>
                  <a:rPr lang="en-US" altLang="zh-CN" dirty="0"/>
                  <a:t>(vorticity confinement)</a:t>
                </a:r>
                <a:r>
                  <a:rPr lang="zh-CN" altLang="en-US" dirty="0"/>
                  <a:t>向系统重新注入新能量：</a:t>
                </a:r>
                <a:endParaRPr lang="en-US" altLang="zh-CN" dirty="0"/>
              </a:p>
              <a:p>
                <a:r>
                  <a:rPr lang="en-US" altLang="zh-CN" b="0" i="0">
                    <a:latin typeface="Cambria Math" panose="02040503050406030204" pitchFamily="18" charset="0"/>
                  </a:rPr>
                  <a:t>𝑓_𝑖^𝑣𝑜𝑟𝑡𝑖𝑐𝑖𝑡𝑦=</a:t>
                </a:r>
                <a:r>
                  <a:rPr lang="zh-CN" altLang="en-US" i="0">
                    <a:latin typeface="Cambria Math" panose="02040503050406030204" pitchFamily="18" charset="0"/>
                    <a:ea typeface="Cambria Math" panose="02040503050406030204" pitchFamily="18" charset="0"/>
                  </a:rPr>
                  <a:t>𝜖</a:t>
                </a:r>
                <a:r>
                  <a:rPr lang="en-US" altLang="zh-CN" b="0" i="0">
                    <a:latin typeface="Cambria Math" panose="02040503050406030204" pitchFamily="18" charset="0"/>
                  </a:rPr>
                  <a:t>(𝑁</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ea typeface="Cambria Math" panose="02040503050406030204" pitchFamily="18" charset="0"/>
                  </a:rPr>
                  <a:t>𝜔</a:t>
                </a:r>
                <a:r>
                  <a:rPr lang="en-US" altLang="zh-CN" b="0" i="0">
                    <a:latin typeface="Cambria Math" panose="02040503050406030204" pitchFamily="18" charset="0"/>
                    <a:ea typeface="Cambria Math" panose="02040503050406030204" pitchFamily="18" charset="0"/>
                  </a:rPr>
                  <a:t>_𝑖</a:t>
                </a:r>
                <a:r>
                  <a:rPr lang="en-US" altLang="zh-CN" b="0" i="0">
                    <a:latin typeface="Cambria Math" panose="02040503050406030204" pitchFamily="18" charset="0"/>
                  </a:rPr>
                  <a:t>)</a:t>
                </a:r>
                <a:endParaRPr lang="en-US" altLang="zh-CN" dirty="0"/>
              </a:p>
              <a:p>
                <a:r>
                  <a:rPr lang="zh-CN" altLang="en-US" dirty="0"/>
                  <a:t>其中，</a:t>
                </a:r>
                <a:r>
                  <a:rPr lang="en-US" altLang="zh-CN" b="0" i="0">
                    <a:latin typeface="Cambria Math" panose="02040503050406030204" pitchFamily="18" charset="0"/>
                  </a:rPr>
                  <a:t>𝑁=</a:t>
                </a:r>
                <a:r>
                  <a:rPr lang="el-GR" altLang="zh-CN" b="0" i="0">
                    <a:latin typeface="Cambria Math" panose="02040503050406030204" pitchFamily="18" charset="0"/>
                  </a:rPr>
                  <a:t>η</a:t>
                </a:r>
                <a:r>
                  <a:rPr lang="en-US" altLang="zh-CN" b="0" i="0">
                    <a:latin typeface="Cambria Math" panose="02040503050406030204" pitchFamily="18" charset="0"/>
                  </a:rPr>
                  <a:t>/‖</a:t>
                </a:r>
                <a:r>
                  <a:rPr lang="el-GR" altLang="zh-CN" b="0" i="0">
                    <a:latin typeface="Cambria Math" panose="02040503050406030204" pitchFamily="18" charset="0"/>
                  </a:rPr>
                  <a:t>η‖ </a:t>
                </a:r>
                <a:r>
                  <a:rPr lang="en-US" altLang="zh-CN" dirty="0"/>
                  <a:t>  </a:t>
                </a:r>
                <a:r>
                  <a:rPr lang="el-GR" altLang="zh-CN" i="0" dirty="0">
                    <a:latin typeface="Cambria Math" panose="02040503050406030204" pitchFamily="18" charset="0"/>
                  </a:rPr>
                  <a:t>η</a:t>
                </a:r>
                <a:r>
                  <a:rPr lang="en-US" altLang="zh-CN" b="0" i="0" dirty="0">
                    <a:latin typeface="Cambria Math" panose="02040503050406030204" pitchFamily="18" charset="0"/>
                  </a:rPr>
                  <a:t>=</a:t>
                </a:r>
                <a:r>
                  <a:rPr lang="en-US" altLang="zh-CN" b="0" i="0" dirty="0">
                    <a:latin typeface="Cambria Math" panose="02040503050406030204" pitchFamily="18" charset="0"/>
                    <a:ea typeface="Cambria Math" panose="02040503050406030204" pitchFamily="18" charset="0"/>
                  </a:rPr>
                  <a:t>∇‖</a:t>
                </a:r>
                <a:r>
                  <a:rPr lang="zh-CN" altLang="en-US" b="0" i="0" dirty="0">
                    <a:latin typeface="Cambria Math" panose="02040503050406030204" pitchFamily="18" charset="0"/>
                    <a:ea typeface="Cambria Math" panose="02040503050406030204" pitchFamily="18" charset="0"/>
                  </a:rPr>
                  <a:t>𝜔‖</a:t>
                </a:r>
                <a:r>
                  <a:rPr lang="en-US" altLang="zh-CN" b="0" i="0" dirty="0">
                    <a:latin typeface="Cambria Math" panose="02040503050406030204" pitchFamily="18" charset="0"/>
                    <a:ea typeface="Cambria Math" panose="02040503050406030204" pitchFamily="18" charset="0"/>
                  </a:rPr>
                  <a:t>_𝑖</a:t>
                </a:r>
                <a:r>
                  <a:rPr lang="zh-CN" altLang="en-US" dirty="0"/>
                  <a:t>，而粒子 </a:t>
                </a:r>
                <a:r>
                  <a:rPr lang="en-US" altLang="zh-CN" b="0" i="0">
                    <a:latin typeface="Cambria Math" panose="02040503050406030204" pitchFamily="18" charset="0"/>
                  </a:rPr>
                  <a:t>𝑖</a:t>
                </a:r>
                <a:r>
                  <a:rPr lang="en-US" altLang="zh-CN" dirty="0"/>
                  <a:t> </a:t>
                </a:r>
                <a:r>
                  <a:rPr lang="zh-CN" altLang="en-US" dirty="0"/>
                  <a:t>的旋度 </a:t>
                </a:r>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dirty="0"/>
                  <a:t> </a:t>
                </a:r>
                <a:r>
                  <a:rPr lang="zh-CN" altLang="en-US" dirty="0"/>
                  <a:t>为</a:t>
                </a:r>
                <a:endParaRPr lang="en-US" altLang="zh-CN" dirty="0"/>
              </a:p>
              <a:p>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∇×𝑣=∑▒𝑗(𝑣_𝑗−𝑣_𝑖)×∇_(𝑝_𝑗 ) 𝑊(𝑝_𝑖−𝑝_𝑗,ℎ)</a:t>
                </a:r>
                <a:endParaRPr lang="en-US" altLang="zh-CN" dirty="0"/>
              </a:p>
              <a:p>
                <a:r>
                  <a:rPr lang="en-US" altLang="zh-CN" dirty="0"/>
                  <a:t>Vorticity Confinement </a:t>
                </a:r>
                <a:r>
                  <a:rPr lang="zh-CN" altLang="en-US" dirty="0"/>
                  <a:t>的基本思路是：通过添加体积力（</a:t>
                </a:r>
                <a:r>
                  <a:rPr lang="en-US" altLang="zh-CN" dirty="0"/>
                  <a:t>body force</a:t>
                </a:r>
                <a:r>
                  <a:rPr lang="zh-CN" altLang="en-US" dirty="0"/>
                  <a:t>）</a:t>
                </a:r>
                <a:r>
                  <a:rPr lang="en-US" altLang="zh-CN" b="0" i="0">
                    <a:latin typeface="Cambria Math" panose="02040503050406030204" pitchFamily="18" charset="0"/>
                  </a:rPr>
                  <a:t>𝑓_𝑖^𝑣𝑜𝑟𝑡𝑖𝑐𝑖𝑡𝑦</a:t>
                </a:r>
                <a:r>
                  <a:rPr lang="zh-CN" altLang="en-US" dirty="0"/>
                  <a:t> 的方式，在旋度粒子（可直观理解为比周围粒子旋转快的粒子，</a:t>
                </a:r>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zh-CN" altLang="en-US" dirty="0"/>
                  <a:t> 指向粒子 </a:t>
                </a:r>
                <a:r>
                  <a:rPr lang="en-US" altLang="zh-CN" b="0" i="0">
                    <a:latin typeface="Cambria Math" panose="02040503050406030204" pitchFamily="18" charset="0"/>
                  </a:rPr>
                  <a:t>𝑖</a:t>
                </a:r>
                <a:r>
                  <a:rPr lang="en-US" altLang="zh-CN" dirty="0"/>
                  <a:t> </a:t>
                </a:r>
                <a:r>
                  <a:rPr lang="zh-CN" altLang="en-US" dirty="0"/>
                  <a:t>的旋转轴）处加速粒子的旋转运动，通过这种方式来保持系统的旋度。</a:t>
                </a:r>
                <a:r>
                  <a:rPr lang="zh-CN" altLang="en-US" i="0">
                    <a:latin typeface="Cambria Math" panose="02040503050406030204" pitchFamily="18" charset="0"/>
                    <a:ea typeface="Cambria Math" panose="02040503050406030204" pitchFamily="18" charset="0"/>
                  </a:rPr>
                  <a:t>𝜖</a:t>
                </a:r>
                <a:r>
                  <a:rPr lang="zh-CN" altLang="en-US" dirty="0"/>
                  <a:t> 用来控制 </a:t>
                </a:r>
                <a:r>
                  <a:rPr lang="en-US" altLang="zh-CN" dirty="0"/>
                  <a:t>Vorticity Confinement</a:t>
                </a:r>
                <a:r>
                  <a:rPr lang="en-US" altLang="zh-CN" baseline="0" dirty="0"/>
                  <a:t> </a:t>
                </a:r>
                <a:r>
                  <a:rPr lang="zh-CN" altLang="en-US" baseline="0" dirty="0"/>
                  <a:t>的强度</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61</a:t>
            </a:fld>
            <a:endParaRPr lang="zh-CN" altLang="en-US"/>
          </a:p>
        </p:txBody>
      </p:sp>
    </p:spTree>
    <p:extLst>
      <p:ext uri="{BB962C8B-B14F-4D97-AF65-F5344CB8AC3E}">
        <p14:creationId xmlns:p14="http://schemas.microsoft.com/office/powerpoint/2010/main" val="3219351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771538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668B6C24-3753-42EF-82B8-D6D05E1ED2A9}"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3" Type="http://schemas.openxmlformats.org/officeDocument/2006/relationships/image" Target="../media/image350.png"/><Relationship Id="rId7" Type="http://schemas.openxmlformats.org/officeDocument/2006/relationships/image" Target="../media/image391.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6.xml"/><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81.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8" Type="http://schemas.openxmlformats.org/officeDocument/2006/relationships/image" Target="../media/image391.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56.png"/><Relationship Id="rId7" Type="http://schemas.openxmlformats.org/officeDocument/2006/relationships/image" Target="../media/image381.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19.xml"/><Relationship Id="rId16" Type="http://schemas.openxmlformats.org/officeDocument/2006/relationships/image" Target="../media/image47.png"/><Relationship Id="rId20"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59.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0.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40.png"/><Relationship Id="rId5" Type="http://schemas.openxmlformats.org/officeDocument/2006/relationships/image" Target="../media/image61.png"/><Relationship Id="rId15" Type="http://schemas.openxmlformats.org/officeDocument/2006/relationships/image" Target="../media/image44.png"/><Relationship Id="rId10" Type="http://schemas.openxmlformats.org/officeDocument/2006/relationships/image" Target="../media/image391.png"/><Relationship Id="rId19" Type="http://schemas.openxmlformats.org/officeDocument/2006/relationships/image" Target="../media/image48.png"/><Relationship Id="rId4" Type="http://schemas.openxmlformats.org/officeDocument/2006/relationships/image" Target="../media/image60.png"/><Relationship Id="rId9" Type="http://schemas.openxmlformats.org/officeDocument/2006/relationships/image" Target="../media/image381.png"/><Relationship Id="rId1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gif"/></Relationships>
</file>

<file path=ppt/slides/_rels/slide26.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670.png"/><Relationship Id="rId12"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660.png"/><Relationship Id="rId11" Type="http://schemas.openxmlformats.org/officeDocument/2006/relationships/image" Target="../media/image680.png"/><Relationship Id="rId5" Type="http://schemas.openxmlformats.org/officeDocument/2006/relationships/image" Target="../media/image71.png"/><Relationship Id="rId10" Type="http://schemas.openxmlformats.org/officeDocument/2006/relationships/image" Target="../media/image700.png"/><Relationship Id="rId4" Type="http://schemas.openxmlformats.org/officeDocument/2006/relationships/image" Target="../media/image70.png"/><Relationship Id="rId9" Type="http://schemas.openxmlformats.org/officeDocument/2006/relationships/image" Target="../media/image690.png"/><Relationship Id="rId14" Type="http://schemas.openxmlformats.org/officeDocument/2006/relationships/image" Target="../media/image731.png"/></Relationships>
</file>

<file path=ppt/slides/_rels/slide31.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5.gif"/></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9.jpg"/></Relationships>
</file>

<file path=ppt/slides/_rels/slide48.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4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1.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145/2461912.2461984" TargetMode="External"/><Relationship Id="rId1" Type="http://schemas.openxmlformats.org/officeDocument/2006/relationships/slideLayout" Target="../slideLayouts/slideLayout2.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016/j.jvcir.2007.01.005"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0.png"/><Relationship Id="rId4" Type="http://schemas.openxmlformats.org/officeDocument/2006/relationships/image" Target="../media/image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046F9-6876-D746-A1AD-2C8C8BF84784}"/>
              </a:ext>
            </a:extLst>
          </p:cNvPr>
          <p:cNvSpPr>
            <a:spLocks noGrp="1"/>
          </p:cNvSpPr>
          <p:nvPr>
            <p:ph type="ctrTitle"/>
          </p:nvPr>
        </p:nvSpPr>
        <p:spPr>
          <a:xfrm>
            <a:off x="1524000" y="1041400"/>
            <a:ext cx="9144000" cy="2387600"/>
          </a:xfrm>
        </p:spPr>
        <p:txBody>
          <a:bodyPr/>
          <a:lstStyle/>
          <a:p>
            <a:r>
              <a:rPr kumimoji="1" lang="zh-CN" altLang="en-US" dirty="0"/>
              <a:t>效果动图</a:t>
            </a:r>
          </a:p>
        </p:txBody>
      </p:sp>
      <p:sp>
        <p:nvSpPr>
          <p:cNvPr id="3" name="副标题 2">
            <a:extLst>
              <a:ext uri="{FF2B5EF4-FFF2-40B4-BE49-F238E27FC236}">
                <a16:creationId xmlns:a16="http://schemas.microsoft.com/office/drawing/2014/main" id="{5EEF28EC-0653-3C44-89E4-ED020D980C4E}"/>
              </a:ext>
            </a:extLst>
          </p:cNvPr>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39106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𝑢</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m:t>
                    </m:r>
                    <m:r>
                      <m:rPr>
                        <m:sty m:val="p"/>
                      </m:rP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a:t>
                </a:r>
                <a:endParaRPr lang="en-US" altLang="zh-CN" dirty="0"/>
              </a:p>
              <a:p>
                <a:r>
                  <a:rPr lang="zh-CN" altLang="en-US" dirty="0"/>
                  <a:t>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13860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E2C70-AE61-4E1E-B9F9-885924CF9A05}"/>
              </a:ext>
            </a:extLst>
          </p:cNvPr>
          <p:cNvSpPr>
            <a:spLocks noGrp="1"/>
          </p:cNvSpPr>
          <p:nvPr>
            <p:ph type="title"/>
          </p:nvPr>
        </p:nvSpPr>
        <p:spPr/>
        <p:txBody>
          <a:bodyPr/>
          <a:lstStyle/>
          <a:p>
            <a:r>
              <a:rPr lang="zh-CN" altLang="en-US" dirty="0"/>
              <a:t>速度散度</a:t>
            </a:r>
          </a:p>
        </p:txBody>
      </p:sp>
      <p:sp>
        <p:nvSpPr>
          <p:cNvPr id="3" name="内容占位符 2">
            <a:extLst>
              <a:ext uri="{FF2B5EF4-FFF2-40B4-BE49-F238E27FC236}">
                <a16:creationId xmlns:a16="http://schemas.microsoft.com/office/drawing/2014/main" id="{1B2369CB-A155-40BF-B854-ECE65A722BFE}"/>
              </a:ext>
            </a:extLst>
          </p:cNvPr>
          <p:cNvSpPr>
            <a:spLocks noGrp="1"/>
          </p:cNvSpPr>
          <p:nvPr>
            <p:ph idx="1"/>
          </p:nvPr>
        </p:nvSpPr>
        <p:spPr/>
        <p:txBody>
          <a:bodyPr/>
          <a:lstStyle/>
          <a:p>
            <a:r>
              <a:rPr lang="zh-CN" altLang="en-US" dirty="0"/>
              <a:t>散度定理</a:t>
            </a:r>
            <a:endParaRPr lang="en-US" altLang="zh-CN" dirty="0"/>
          </a:p>
          <a:p>
            <a:r>
              <a:rPr lang="zh-CN" altLang="en-US" dirty="0"/>
              <a:t>每单位体积运动着的流体微团，体积相对变化的</a:t>
            </a:r>
            <a:r>
              <a:rPr lang="zh-CN" altLang="en-US" dirty="0">
                <a:solidFill>
                  <a:srgbClr val="FF0000"/>
                </a:solidFill>
              </a:rPr>
              <a:t>时间变化率</a:t>
            </a:r>
          </a:p>
        </p:txBody>
      </p:sp>
    </p:spTree>
    <p:extLst>
      <p:ext uri="{BB962C8B-B14F-4D97-AF65-F5344CB8AC3E}">
        <p14:creationId xmlns:p14="http://schemas.microsoft.com/office/powerpoint/2010/main" val="1105311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Navier-Stokes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3"/>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r>
                  <a:rPr lang="en-US" altLang="zh-CN" dirty="0"/>
                  <a:t> </a:t>
                </a:r>
                <a14:m>
                  <m:oMath xmlns:m="http://schemas.openxmlformats.org/officeDocument/2006/math">
                    <m:r>
                      <a:rPr lang="en-US" altLang="zh-CN" i="1">
                        <a:latin typeface="Cambria Math" panose="02040503050406030204" pitchFamily="18" charset="0"/>
                      </a:rPr>
                      <m:t>𝑚</m:t>
                    </m:r>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en-US" altLang="zh-CN" dirty="0"/>
              </a:p>
              <a:p>
                <a:pPr lvl="1"/>
                <a:r>
                  <a:rPr lang="zh-CN" altLang="en-US" dirty="0"/>
                  <a:t>压力：</a:t>
                </a:r>
                <a:r>
                  <a:rPr lang="en-US" altLang="zh-CN" dirty="0"/>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oMath>
                </a14:m>
                <a:endParaRPr lang="en-US" altLang="zh-CN" dirty="0"/>
              </a:p>
              <a:p>
                <a:pPr lvl="1"/>
                <a:r>
                  <a:rPr lang="zh-CN" altLang="en-US" dirty="0"/>
                  <a:t>黏力：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V</m:t>
                    </m:r>
                    <m:r>
                      <a:rPr lang="zh-CN" altLang="en-US" i="1" smtClean="0">
                        <a:latin typeface="Cambria Math" panose="02040503050406030204" pitchFamily="18" charset="0"/>
                        <a:ea typeface="Cambria Math" panose="02040503050406030204" pitchFamily="18" charset="0"/>
                      </a:rPr>
                      <m:t>𝜇</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smtClean="0">
                            <a:latin typeface="Cambria Math" panose="02040503050406030204" pitchFamily="18" charset="0"/>
                            <a:ea typeface="Cambria Math" panose="02040503050406030204" pitchFamily="18" charset="0"/>
                          </a:rPr>
                        </m:ctrlPr>
                      </m:sSupPr>
                      <m:e>
                        <m:r>
                          <m:rPr>
                            <m:sty m:val="p"/>
                          </m:rPr>
                          <a:rPr lang="en-US" altLang="zh-CN"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r>
                      <a:rPr lang="en-US" altLang="zh-CN" i="1">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zh-CN" altLang="en-US" i="1" smtClean="0">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𝜇</m:t>
                        </m:r>
                      </m:num>
                      <m:den>
                        <m:r>
                          <a:rPr lang="zh-CN" altLang="en-US" i="1" smtClean="0">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chemeClr val="accent1">
                        <a:lumMod val="75000"/>
                      </a:schemeClr>
                    </a:solidFill>
                  </a:rPr>
                  <a:t>（动力粘性系数）</a:t>
                </a:r>
                <a:endParaRPr lang="en-US" altLang="zh-CN" dirty="0">
                  <a:solidFill>
                    <a:schemeClr val="accent1">
                      <a:lumMod val="75000"/>
                    </a:schemeClr>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BF0A58E8-C068-4DDA-8C93-820C32CAF881}"/>
              </a:ext>
            </a:extLst>
          </p:cNvPr>
          <p:cNvGrpSpPr/>
          <p:nvPr/>
        </p:nvGrpSpPr>
        <p:grpSpPr>
          <a:xfrm>
            <a:off x="6172201" y="2549923"/>
            <a:ext cx="3031044" cy="1758154"/>
            <a:chOff x="6172201" y="2549923"/>
            <a:chExt cx="3031044" cy="1758154"/>
          </a:xfrm>
        </p:grpSpPr>
        <p:grpSp>
          <p:nvGrpSpPr>
            <p:cNvPr id="39" name="组合 38">
              <a:extLst>
                <a:ext uri="{FF2B5EF4-FFF2-40B4-BE49-F238E27FC236}">
                  <a16:creationId xmlns:a16="http://schemas.microsoft.com/office/drawing/2014/main" id="{D12055AE-2015-4CCF-A3DE-5C7C977985F6}"/>
                </a:ext>
              </a:extLst>
            </p:cNvPr>
            <p:cNvGrpSpPr/>
            <p:nvPr/>
          </p:nvGrpSpPr>
          <p:grpSpPr>
            <a:xfrm>
              <a:off x="6172201" y="2549923"/>
              <a:ext cx="2081212" cy="1758154"/>
              <a:chOff x="6162676" y="2886075"/>
              <a:chExt cx="2081212" cy="1758154"/>
            </a:xfrm>
          </p:grpSpPr>
          <p:sp>
            <p:nvSpPr>
              <p:cNvPr id="5" name="椭圆 4">
                <a:extLst>
                  <a:ext uri="{FF2B5EF4-FFF2-40B4-BE49-F238E27FC236}">
                    <a16:creationId xmlns:a16="http://schemas.microsoft.com/office/drawing/2014/main" id="{A0F6692B-BD77-4768-8444-7F96E7B32D72}"/>
                  </a:ext>
                </a:extLst>
              </p:cNvPr>
              <p:cNvSpPr/>
              <p:nvPr/>
            </p:nvSpPr>
            <p:spPr>
              <a:xfrm>
                <a:off x="7000874" y="3562348"/>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6723459" y="3287711"/>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7343777" y="311745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7200900" y="2886075"/>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6384131" y="2955231"/>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6419256" y="315277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6162676" y="3736975"/>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7800977" y="3744912"/>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6553796" y="419357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7430694" y="322381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7210425" y="4242593"/>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7560398" y="4165299"/>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7628189" y="407292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7" name="箭头: 右 36">
                <a:extLst>
                  <a:ext uri="{FF2B5EF4-FFF2-40B4-BE49-F238E27FC236}">
                    <a16:creationId xmlns:a16="http://schemas.microsoft.com/office/drawing/2014/main" id="{3CE35CF6-8503-4535-9AA0-6AF7DFEEA047}"/>
                  </a:ext>
                </a:extLst>
              </p:cNvPr>
              <p:cNvSpPr/>
              <p:nvPr/>
            </p:nvSpPr>
            <p:spPr>
              <a:xfrm rot="8344526">
                <a:off x="6729158" y="387039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8130515" y="2596634"/>
                  <a:ext cx="1072730" cy="523220"/>
                </a:xfrm>
                <a:prstGeom prst="rect">
                  <a:avLst/>
                </a:prstGeom>
              </p:spPr>
              <p:txBody>
                <a:bodyPr wrap="none">
                  <a:spAutoFit/>
                </a:bodyPr>
                <a:lstStyle/>
                <a:p>
                  <a14:m>
                    <m:oMath xmlns:m="http://schemas.openxmlformats.org/officeDocument/2006/math">
                      <m:r>
                        <a:rPr lang="en-US" altLang="zh-CN" sz="2800" i="1" smtClean="0">
                          <a:solidFill>
                            <a:schemeClr val="accent2">
                              <a:lumMod val="75000"/>
                            </a:schemeClr>
                          </a:solidFill>
                          <a:latin typeface="Cambria Math" panose="02040503050406030204" pitchFamily="18" charset="0"/>
                        </a:rPr>
                        <m:t>𝐹</m:t>
                      </m:r>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8130515" y="2596634"/>
                  <a:ext cx="1072730" cy="523220"/>
                </a:xfrm>
                <a:prstGeom prst="rect">
                  <a:avLst/>
                </a:prstGeom>
                <a:blipFill>
                  <a:blip r:embed="rId4"/>
                  <a:stretch>
                    <a:fillRect t="-12791" r="-10795" b="-31395"/>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8248580" y="3578744"/>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8248580" y="3578744"/>
                <a:ext cx="1110176" cy="461665"/>
              </a:xfrm>
              <a:prstGeom prst="rect">
                <a:avLst/>
              </a:prstGeom>
              <a:blipFill>
                <a:blip r:embed="rId5"/>
                <a:stretch>
                  <a:fillRect b="-105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zh-CN" altLang="en-US" dirty="0"/>
              <a:t>质量守恒方程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zh-CN" altLang="en-US" i="1">
                        <a:latin typeface="Cambria Math" panose="02040503050406030204" pitchFamily="18" charset="0"/>
                        <a:ea typeface="Cambria Math" panose="02040503050406030204" pitchFamily="18" charset="0"/>
                      </a:rPr>
                      <m:t>𝕍</m:t>
                    </m:r>
                  </m:oMath>
                </a14:m>
                <a:r>
                  <a:rPr lang="zh-CN" altLang="en-US" dirty="0"/>
                  <a:t>，边界曲面为</a:t>
                </a:r>
                <a14:m>
                  <m:oMath xmlns:m="http://schemas.openxmlformats.org/officeDocument/2006/math">
                    <m:r>
                      <a:rPr lang="zh-CN" altLang="en-US" b="0" i="1" smtClean="0">
                        <a:latin typeface="Cambria Math" panose="02040503050406030204" pitchFamily="18" charset="0"/>
                      </a:rPr>
                      <m:t>𝕊</m:t>
                    </m:r>
                  </m:oMath>
                </a14:m>
                <a:r>
                  <a:rPr lang="zh-CN" altLang="en-US" dirty="0"/>
                  <a:t>，其体积变化率为</a:t>
                </a:r>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rPr>
                          <m:t>𝕊</m:t>
                        </m:r>
                      </m:sub>
                    </m:sSub>
                    <m:acc>
                      <m:accPr>
                        <m:chr m:val="⃗"/>
                        <m:ctrlPr>
                          <a:rPr lang="en-US" altLang="zh-CN"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r>
                      <a:rPr lang="en-US" altLang="zh-CN" i="1">
                        <a:latin typeface="Cambria Math" panose="02040503050406030204" pitchFamily="18" charset="0"/>
                        <a:ea typeface="Cambria Math" panose="02040503050406030204" pitchFamily="18" charset="0"/>
                      </a:rPr>
                      <m:t> </m:t>
                    </m:r>
                    <m:r>
                      <m:rPr>
                        <m:sty m:val="p"/>
                      </m:rPr>
                      <a:rPr lang="en-US" altLang="zh-CN" b="0" i="0" smtClean="0">
                        <a:latin typeface="Cambria Math" panose="02040503050406030204" pitchFamily="18" charset="0"/>
                        <a:ea typeface="Cambria Math" panose="02040503050406030204" pitchFamily="18" charset="0"/>
                      </a:rPr>
                      <m:t>d</m:t>
                    </m:r>
                    <m:r>
                      <a:rPr lang="zh-CN" altLang="en-US" i="1">
                        <a:latin typeface="Cambria Math" panose="02040503050406030204" pitchFamily="18" charset="0"/>
                      </a:rPr>
                      <m:t>𝕊</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𝕍</m:t>
                        </m:r>
                      </m:sub>
                    </m:sSub>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r>
                  <a:rPr lang="en-US" altLang="zh-CN" b="1" dirty="0"/>
                  <a:t>d</a:t>
                </a:r>
                <a14:m>
                  <m:oMath xmlns:m="http://schemas.openxmlformats.org/officeDocument/2006/math">
                    <m:r>
                      <a:rPr lang="zh-CN" altLang="en-US" i="1">
                        <a:latin typeface="Cambria Math" panose="02040503050406030204" pitchFamily="18" charset="0"/>
                        <a:ea typeface="Cambria Math" panose="02040503050406030204" pitchFamily="18" charset="0"/>
                      </a:rPr>
                      <m:t>𝕍</m:t>
                    </m:r>
                  </m:oMath>
                </a14:m>
                <a:endParaRPr lang="en-US" altLang="zh-CN" dirty="0"/>
              </a:p>
              <a:p>
                <a:r>
                  <a:rPr lang="zh-CN" altLang="en-US" dirty="0"/>
                  <a:t>体积</a:t>
                </a:r>
                <a14:m>
                  <m:oMath xmlns:m="http://schemas.openxmlformats.org/officeDocument/2006/math">
                    <m:r>
                      <a:rPr lang="zh-CN" altLang="en-US" i="1">
                        <a:latin typeface="Cambria Math" panose="02040503050406030204" pitchFamily="18" charset="0"/>
                        <a:ea typeface="Cambria Math" panose="02040503050406030204" pitchFamily="18" charset="0"/>
                      </a:rPr>
                      <m:t>𝕍</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r>
                  <a:rPr lang="en-US" altLang="zh-CN" dirty="0">
                    <a:sym typeface="Wingdings" panose="05000000000000000000" pitchFamily="2" charset="2"/>
                  </a:rPr>
                  <a:t></a:t>
                </a:r>
                <a:r>
                  <a:rPr lang="zh-CN" altLang="en-US" dirty="0"/>
                  <a:t>）</a:t>
                </a:r>
                <a:endParaRPr lang="en-US" altLang="zh-CN" dirty="0"/>
              </a:p>
              <a:p>
                <a:endParaRPr lang="en-US" altLang="zh-CN" dirty="0"/>
              </a:p>
              <a:p>
                <a:endParaRPr lang="en-US" altLang="zh-CN" dirty="0"/>
              </a:p>
            </p:txBody>
          </p:sp>
        </mc:Choice>
        <mc:Fallback>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p:spTree>
    <p:extLst>
      <p:ext uri="{BB962C8B-B14F-4D97-AF65-F5344CB8AC3E}">
        <p14:creationId xmlns:p14="http://schemas.microsoft.com/office/powerpoint/2010/main" val="841891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sz="3600" dirty="0"/>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b="1" dirty="0"/>
                  <a:t>千禧年七大数学难题之一</a:t>
                </a:r>
                <a:endParaRPr lang="en-US" altLang="zh-CN" b="1"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EE7A37D6-B453-4012-8C8C-CB0D375BA89C}"/>
              </a:ext>
            </a:extLst>
          </p:cNvPr>
          <p:cNvPicPr>
            <a:picLocks noChangeAspect="1"/>
          </p:cNvPicPr>
          <p:nvPr/>
        </p:nvPicPr>
        <p:blipFill>
          <a:blip r:embed="rId4"/>
          <a:stretch>
            <a:fillRect/>
          </a:stretch>
        </p:blipFill>
        <p:spPr>
          <a:xfrm>
            <a:off x="6096000" y="3099329"/>
            <a:ext cx="5068170" cy="3324040"/>
          </a:xfrm>
          <a:prstGeom prst="rect">
            <a:avLst/>
          </a:prstGeom>
        </p:spPr>
      </p:pic>
    </p:spTree>
    <p:extLst>
      <p:ext uri="{BB962C8B-B14F-4D97-AF65-F5344CB8AC3E}">
        <p14:creationId xmlns:p14="http://schemas.microsoft.com/office/powerpoint/2010/main" val="2150973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分步求解思想</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相当于：</a:t>
                </a:r>
                <a:endParaRPr lang="en-US" altLang="zh-CN" dirty="0"/>
              </a:p>
              <a:p>
                <a:pPr lvl="1"/>
                <a14:m>
                  <m:oMath xmlns:m="http://schemas.openxmlformats.org/officeDocument/2006/math">
                    <m:acc>
                      <m:accPr>
                        <m:chr m:val="̃"/>
                        <m:ctrlPr>
                          <a:rPr lang="en-US" altLang="zh-CN" i="1" smtClean="0">
                            <a:solidFill>
                              <a:schemeClr val="accent2"/>
                            </a:solidFill>
                            <a:latin typeface="Cambria Math" panose="02040503050406030204" pitchFamily="18" charset="0"/>
                          </a:rPr>
                        </m:ctrlPr>
                      </m:accPr>
                      <m:e>
                        <m:r>
                          <a:rPr lang="en-US" altLang="zh-CN" b="0" i="1" smtClean="0">
                            <a:solidFill>
                              <a:schemeClr val="accent2"/>
                            </a:solidFill>
                            <a:latin typeface="Cambria Math" panose="02040503050406030204" pitchFamily="18" charset="0"/>
                          </a:rPr>
                          <m:t>𝑞</m:t>
                        </m:r>
                      </m:e>
                    </m:acc>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800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4830C85-F942-4F0C-974E-956EE612BC51}"/>
                  </a:ext>
                </a:extLst>
              </p:cNvPr>
              <p:cNvSpPr>
                <a:spLocks noGrp="1"/>
              </p:cNvSpPr>
              <p:nvPr>
                <p:ph sz="half" idx="1"/>
              </p:nvPr>
            </p:nvSpPr>
            <p:spPr>
              <a:xfrm>
                <a:off x="838199" y="1825625"/>
                <a:ext cx="5686425" cy="4351338"/>
              </a:xfrm>
            </p:spPr>
            <p:txBody>
              <a:bodyPr/>
              <a:lstStyle/>
              <a:p>
                <a:pPr marL="0" indent="0">
                  <a:buNone/>
                </a:pPr>
                <a:r>
                  <a:rPr lang="zh-CN" altLang="en-US" sz="2000" dirty="0"/>
                  <a:t>动量方程：</a:t>
                </a:r>
                <a14:m>
                  <m:oMath xmlns:m="http://schemas.openxmlformats.org/officeDocument/2006/math">
                    <m:f>
                      <m:fPr>
                        <m:ctrlPr>
                          <a:rPr lang="en-US" altLang="zh-CN" sz="2000" i="1" smtClean="0">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d>
                      <m:dPr>
                        <m:ctrlPr>
                          <a:rPr lang="en-US" altLang="zh-CN" sz="2000" i="1">
                            <a:solidFill>
                              <a:srgbClr val="92D050"/>
                            </a:solidFill>
                            <a:latin typeface="Cambria Math" panose="02040503050406030204" pitchFamily="18" charset="0"/>
                            <a:ea typeface="Cambria Math" panose="02040503050406030204" pitchFamily="18" charset="0"/>
                          </a:rPr>
                        </m:ctrlPr>
                      </m:dPr>
                      <m:e>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e>
                    </m:d>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EDBB00"/>
                            </a:solidFill>
                            <a:latin typeface="Cambria Math" panose="02040503050406030204" pitchFamily="18" charset="0"/>
                          </a:rPr>
                        </m:ctrlPr>
                      </m:accPr>
                      <m:e>
                        <m:r>
                          <a:rPr lang="en-US" altLang="zh-CN" sz="2000" i="1">
                            <a:solidFill>
                              <a:srgbClr val="EDBB00"/>
                            </a:solidFill>
                            <a:latin typeface="Cambria Math" panose="02040503050406030204" pitchFamily="18" charset="0"/>
                          </a:rPr>
                          <m:t>𝑔</m:t>
                        </m:r>
                      </m:e>
                    </m:acc>
                  </m:oMath>
                </a14:m>
                <a:endParaRPr lang="en-US" altLang="zh-CN" sz="2000" i="1" dirty="0">
                  <a:solidFill>
                    <a:srgbClr val="EDBB00"/>
                  </a:solidFill>
                  <a:latin typeface="Cambria Math" panose="02040503050406030204" pitchFamily="18" charset="0"/>
                </a:endParaRPr>
              </a:p>
              <a:p>
                <a:pPr marL="0" indent="0">
                  <a:buNone/>
                </a:pPr>
                <a:r>
                  <a:rPr lang="zh-CN" altLang="en-US" sz="2000" dirty="0"/>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dirty="0"/>
              </a:p>
              <a:p>
                <a:pPr marL="0" indent="0">
                  <a:buNone/>
                </a:pPr>
                <a:endParaRPr lang="en-US" altLang="zh-CN" dirty="0"/>
              </a:p>
              <a:p>
                <a:pPr marL="0" indent="0">
                  <a:buNone/>
                </a:pPr>
                <a:endParaRPr lang="zh-CN" altLang="en-US" dirty="0"/>
              </a:p>
            </p:txBody>
          </p:sp>
        </mc:Choice>
        <mc:Fallback>
          <p:sp>
            <p:nvSpPr>
              <p:cNvPr id="3" name="内容占位符 2">
                <a:extLst>
                  <a:ext uri="{FF2B5EF4-FFF2-40B4-BE49-F238E27FC236}">
                    <a16:creationId xmlns:a16="http://schemas.microsoft.com/office/drawing/2014/main" id="{C4830C85-F942-4F0C-974E-956EE612BC51}"/>
                  </a:ext>
                </a:extLst>
              </p:cNvPr>
              <p:cNvSpPr>
                <a:spLocks noGrp="1" noRot="1" noChangeAspect="1" noMove="1" noResize="1" noEditPoints="1" noAdjustHandles="1" noChangeArrowheads="1" noChangeShapeType="1" noTextEdit="1"/>
              </p:cNvSpPr>
              <p:nvPr>
                <p:ph sz="half" idx="1"/>
              </p:nvPr>
            </p:nvSpPr>
            <p:spPr>
              <a:xfrm>
                <a:off x="838199" y="1825625"/>
                <a:ext cx="5686425" cy="4351338"/>
              </a:xfrm>
              <a:blipFill>
                <a:blip r:embed="rId3"/>
                <a:stretch>
                  <a:fillRect l="-10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EFB91A54-5FEB-49EE-813A-7D859BF48A3E}"/>
                  </a:ext>
                </a:extLst>
              </p:cNvPr>
              <p:cNvSpPr>
                <a:spLocks noGrp="1"/>
              </p:cNvSpPr>
              <p:nvPr>
                <p:ph sz="half" idx="2"/>
              </p:nvPr>
            </p:nvSpPr>
            <p:spPr>
              <a:xfrm>
                <a:off x="6172200" y="1825625"/>
                <a:ext cx="5848350" cy="4351338"/>
              </a:xfrm>
            </p:spPr>
            <p:txBody>
              <a:bodyPr/>
              <a:lstStyle/>
              <a:p>
                <a:pPr lvl="1">
                  <a:lnSpc>
                    <a:spcPct val="120000"/>
                  </a:lnSpc>
                </a:pPr>
                <a:r>
                  <a:rPr lang="zh-CN" altLang="en-US" dirty="0"/>
                  <a:t>初始化</a:t>
                </a:r>
                <a:r>
                  <a:rPr lang="zh-CN" altLang="en-US" dirty="0">
                    <a:solidFill>
                      <a:schemeClr val="accent1"/>
                    </a:solidFill>
                  </a:rPr>
                  <a:t>无散度</a:t>
                </a:r>
                <a:r>
                  <a:rPr lang="zh-CN" altLang="en-US" dirty="0"/>
                  <a:t>速度场</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endParaRPr lang="en-US" altLang="zh-CN" dirty="0"/>
              </a:p>
              <a:p>
                <a:pPr lvl="1">
                  <a:lnSpc>
                    <a:spcPct val="120000"/>
                  </a:lnSpc>
                </a:pPr>
                <a:r>
                  <a:rPr lang="zh-CN" altLang="en-US" dirty="0"/>
                  <a:t>对于每个时间步</a:t>
                </a:r>
                <a14:m>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rPr>
                      <m:t>=0,1,2,…</m:t>
                    </m:r>
                  </m:oMath>
                </a14:m>
                <a:endParaRPr lang="en-US" altLang="zh-CN" dirty="0"/>
              </a:p>
              <a:p>
                <a:pPr lvl="2">
                  <a:lnSpc>
                    <a:spcPct val="120000"/>
                  </a:lnSpc>
                </a:pPr>
                <a:r>
                  <a:rPr lang="zh-CN" altLang="en-US" dirty="0"/>
                  <a:t>决定一个合理的时间步长</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sub>
                    </m:sSub>
                  </m:oMath>
                </a14:m>
                <a:endParaRPr lang="en-US" altLang="zh-CN" dirty="0"/>
              </a:p>
              <a:p>
                <a:pPr lvl="2">
                  <a:lnSpc>
                    <a:spcPct val="120000"/>
                  </a:lnSpc>
                </a:pPr>
                <a:r>
                  <a:rPr lang="zh-CN" altLang="en-US" dirty="0"/>
                  <a:t>计算对流项</a:t>
                </a:r>
                <a14:m>
                  <m:oMath xmlns:m="http://schemas.openxmlformats.org/officeDocument/2006/math">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𝐴</m:t>
                        </m:r>
                      </m:sub>
                    </m:sSub>
                    <m:r>
                      <a:rPr lang="en-US" altLang="zh-CN"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a14:m>
                <a:endParaRPr lang="en-US" altLang="zh-CN" dirty="0">
                  <a:solidFill>
                    <a:srgbClr val="92D050"/>
                  </a:solidFill>
                </a:endParaRPr>
              </a:p>
              <a:p>
                <a:pPr lvl="2">
                  <a:lnSpc>
                    <a:spcPct val="120000"/>
                  </a:lnSpc>
                </a:pPr>
                <a:r>
                  <a:rPr lang="zh-CN" altLang="en-US" dirty="0"/>
                  <a:t>计算体积力项</a:t>
                </a:r>
                <a14:m>
                  <m:oMath xmlns:m="http://schemas.openxmlformats.org/officeDocument/2006/math">
                    <m:sSub>
                      <m:sSubPr>
                        <m:ctrlPr>
                          <a:rPr lang="en-US" altLang="zh-CN" i="1">
                            <a:solidFill>
                              <a:schemeClr val="accent4"/>
                            </a:solidFill>
                            <a:latin typeface="Cambria Math" panose="02040503050406030204" pitchFamily="18" charset="0"/>
                          </a:rPr>
                        </m:ctrlPr>
                      </m:sSubPr>
                      <m:e>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𝑢</m:t>
                            </m:r>
                          </m:e>
                        </m:acc>
                      </m:e>
                      <m:sub>
                        <m:r>
                          <a:rPr lang="en-US" altLang="zh-CN" i="1">
                            <a:solidFill>
                              <a:schemeClr val="accent4"/>
                            </a:solidFill>
                            <a:latin typeface="Cambria Math" panose="02040503050406030204" pitchFamily="18" charset="0"/>
                          </a:rPr>
                          <m:t>𝐵</m:t>
                        </m:r>
                      </m:sub>
                    </m:sSub>
                  </m:oMath>
                </a14:m>
                <a:r>
                  <a:rPr lang="en-US" altLang="zh-CN" dirty="0">
                    <a:solidFill>
                      <a:schemeClr val="accent4"/>
                    </a:solidFill>
                  </a:rPr>
                  <a:t>= </a:t>
                </a:r>
                <a14:m>
                  <m:oMath xmlns:m="http://schemas.openxmlformats.org/officeDocument/2006/math">
                    <m:sSub>
                      <m:sSubPr>
                        <m:ctrlPr>
                          <a:rPr lang="en-US" altLang="zh-CN" i="1">
                            <a:solidFill>
                              <a:schemeClr val="accent4"/>
                            </a:solidFill>
                            <a:latin typeface="Cambria Math" panose="02040503050406030204" pitchFamily="18" charset="0"/>
                          </a:rPr>
                        </m:ctrlPr>
                      </m:sSubPr>
                      <m:e>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𝑢</m:t>
                            </m:r>
                          </m:e>
                        </m:acc>
                      </m:e>
                      <m:sub>
                        <m:r>
                          <a:rPr lang="en-US" altLang="zh-CN" i="1">
                            <a:solidFill>
                              <a:schemeClr val="accent4"/>
                            </a:solidFill>
                            <a:latin typeface="Cambria Math" panose="02040503050406030204" pitchFamily="18" charset="0"/>
                          </a:rPr>
                          <m:t>𝐴</m:t>
                        </m:r>
                      </m:sub>
                    </m:sSub>
                  </m:oMath>
                </a14:m>
                <a:r>
                  <a:rPr lang="en-US" altLang="zh-CN" dirty="0">
                    <a:solidFill>
                      <a:schemeClr val="accent4"/>
                    </a:solidFill>
                  </a:rPr>
                  <a:t>+</a:t>
                </a:r>
                <a:r>
                  <a:rPr lang="zh-CN" altLang="en-US" dirty="0">
                    <a:solidFill>
                      <a:schemeClr val="accent4"/>
                    </a:solidFill>
                  </a:rPr>
                  <a:t> </a:t>
                </a:r>
                <a14:m>
                  <m:oMath xmlns:m="http://schemas.openxmlformats.org/officeDocument/2006/math">
                    <m:r>
                      <a:rPr lang="zh-CN" altLang="en-US" i="1">
                        <a:solidFill>
                          <a:schemeClr val="accent4"/>
                        </a:solidFill>
                        <a:latin typeface="Cambria Math" panose="02040503050406030204" pitchFamily="18" charset="0"/>
                      </a:rPr>
                      <m:t>∆</m:t>
                    </m:r>
                    <m:r>
                      <a:rPr lang="en-US" altLang="zh-CN" i="1">
                        <a:solidFill>
                          <a:schemeClr val="accent4"/>
                        </a:solidFill>
                        <a:latin typeface="Cambria Math" panose="02040503050406030204" pitchFamily="18" charset="0"/>
                      </a:rPr>
                      <m:t>𝑡</m:t>
                    </m:r>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𝑔</m:t>
                        </m:r>
                      </m:e>
                    </m:acc>
                  </m:oMath>
                </a14:m>
                <a:endParaRPr lang="en-US" altLang="zh-CN" dirty="0"/>
              </a:p>
              <a:p>
                <a:pPr lvl="2">
                  <a:lnSpc>
                    <a:spcPct val="120000"/>
                  </a:lnSpc>
                </a:pPr>
                <a:r>
                  <a:rPr lang="zh-CN" altLang="en-US" dirty="0"/>
                  <a:t>无散度投影</a:t>
                </a:r>
                <a14:m>
                  <m:oMath xmlns:m="http://schemas.openxmlformats.org/officeDocument/2006/math">
                    <m:sSub>
                      <m:sSubPr>
                        <m:ctrlPr>
                          <a:rPr lang="en-US" altLang="zh-CN" i="1" smtClean="0">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a14:m>
                <a:endParaRPr lang="en-US" altLang="zh-CN" dirty="0"/>
              </a:p>
              <a:p>
                <a:endParaRPr lang="zh-CN" altLang="en-US" dirty="0"/>
              </a:p>
            </p:txBody>
          </p:sp>
        </mc:Choice>
        <mc:Fallback>
          <p:sp>
            <p:nvSpPr>
              <p:cNvPr id="4" name="内容占位符 3">
                <a:extLst>
                  <a:ext uri="{FF2B5EF4-FFF2-40B4-BE49-F238E27FC236}">
                    <a16:creationId xmlns:a16="http://schemas.microsoft.com/office/drawing/2014/main" id="{EFB91A54-5FEB-49EE-813A-7D859BF48A3E}"/>
                  </a:ext>
                </a:extLst>
              </p:cNvPr>
              <p:cNvSpPr>
                <a:spLocks noGrp="1" noRot="1" noChangeAspect="1" noMove="1" noResize="1" noEditPoints="1" noAdjustHandles="1" noChangeArrowheads="1" noChangeShapeType="1" noTextEdit="1"/>
              </p:cNvSpPr>
              <p:nvPr>
                <p:ph sz="half" idx="2"/>
              </p:nvPr>
            </p:nvSpPr>
            <p:spPr>
              <a:xfrm>
                <a:off x="6172200" y="1825625"/>
                <a:ext cx="5848350" cy="4351338"/>
              </a:xfrm>
              <a:blipFill>
                <a:blip r:embed="rId4"/>
                <a:stretch>
                  <a:fillRect t="-280"/>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9275204-C1D8-4EBA-A963-2BD020ABA6F4}"/>
              </a:ext>
            </a:extLst>
          </p:cNvPr>
          <p:cNvGrpSpPr/>
          <p:nvPr/>
        </p:nvGrpSpPr>
        <p:grpSpPr>
          <a:xfrm>
            <a:off x="5721076" y="491337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p:grpSp>
        <p:nvGrpSpPr>
          <p:cNvPr id="14" name="组合 13">
            <a:extLst>
              <a:ext uri="{FF2B5EF4-FFF2-40B4-BE49-F238E27FC236}">
                <a16:creationId xmlns:a16="http://schemas.microsoft.com/office/drawing/2014/main" id="{C5C2542A-83D4-4BF7-B42C-43E33604398E}"/>
              </a:ext>
            </a:extLst>
          </p:cNvPr>
          <p:cNvGrpSpPr/>
          <p:nvPr/>
        </p:nvGrpSpPr>
        <p:grpSpPr>
          <a:xfrm>
            <a:off x="4985023" y="2019137"/>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27DE82C2-D7F4-4D40-A80B-05C2EF2125FD}"/>
              </a:ext>
            </a:extLst>
          </p:cNvPr>
          <p:cNvGrpSpPr/>
          <p:nvPr/>
        </p:nvGrpSpPr>
        <p:grpSpPr>
          <a:xfrm>
            <a:off x="838199" y="3165913"/>
            <a:ext cx="6096000" cy="2855199"/>
            <a:chOff x="861019" y="3321733"/>
            <a:chExt cx="6096000" cy="2855199"/>
          </a:xfrm>
        </p:grpSpPr>
        <p:sp>
          <p:nvSpPr>
            <p:cNvPr id="5" name="矩形 4">
              <a:extLst>
                <a:ext uri="{FF2B5EF4-FFF2-40B4-BE49-F238E27FC236}">
                  <a16:creationId xmlns:a16="http://schemas.microsoft.com/office/drawing/2014/main" id="{36E29EA8-B093-405A-B0B5-865BA2292FDA}"/>
                </a:ext>
              </a:extLst>
            </p:cNvPr>
            <p:cNvSpPr/>
            <p:nvPr/>
          </p:nvSpPr>
          <p:spPr>
            <a:xfrm>
              <a:off x="871588" y="3321733"/>
              <a:ext cx="4736555" cy="2855199"/>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7" name="矩形 16">
                  <a:extLst>
                    <a:ext uri="{FF2B5EF4-FFF2-40B4-BE49-F238E27FC236}">
                      <a16:creationId xmlns:a16="http://schemas.microsoft.com/office/drawing/2014/main" id="{E2842BB4-B727-4196-A851-7651E14022C8}"/>
                    </a:ext>
                  </a:extLst>
                </p:cNvPr>
                <p:cNvSpPr/>
                <p:nvPr/>
              </p:nvSpPr>
              <p:spPr>
                <a:xfrm>
                  <a:off x="861019" y="3429000"/>
                  <a:ext cx="6096000" cy="2747932"/>
                </a:xfrm>
                <a:prstGeom prst="rect">
                  <a:avLst/>
                </a:prstGeom>
              </p:spPr>
              <p:txBody>
                <a:bodyPr>
                  <a:spAutoFit/>
                </a:bodyPr>
                <a:lstStyle/>
                <a:p>
                  <a:r>
                    <a:rPr lang="zh-CN" altLang="en-US" sz="2400" dirty="0">
                      <a:latin typeface="微软雅黑 Light" panose="020B0502040204020203" pitchFamily="34" charset="-122"/>
                      <a:ea typeface="微软雅黑 Light" panose="020B0502040204020203" pitchFamily="34" charset="-122"/>
                    </a:rPr>
                    <a:t>忽略黏力，并分步拆解成：</a:t>
                  </a:r>
                  <a:endParaRPr lang="en-US" altLang="zh-CN" sz="2400" dirty="0">
                    <a:latin typeface="微软雅黑 Light" panose="020B0502040204020203" pitchFamily="34" charset="-122"/>
                    <a:ea typeface="微软雅黑 Light" panose="020B0502040204020203" pitchFamily="34" charset="-122"/>
                  </a:endParaRPr>
                </a:p>
                <a:p>
                  <a:pPr marL="342900" indent="-342900">
                    <a:buFont typeface="Wingdings" panose="05000000000000000000" pitchFamily="2" charset="2"/>
                    <a:buChar char="Ø"/>
                  </a:pP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marL="342900" indent="-342900">
                    <a:buFont typeface="Wingdings" panose="05000000000000000000" pitchFamily="2" charset="2"/>
                    <a:buChar char="Ø"/>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solidFill>
                                <a:srgbClr val="EDBB00"/>
                              </a:solidFill>
                              <a:latin typeface="Cambria Math" panose="02040503050406030204" pitchFamily="18" charset="0"/>
                            </a:rPr>
                          </m:ctrlPr>
                        </m:accPr>
                        <m:e>
                          <m:r>
                            <a:rPr lang="en-US" altLang="zh-CN" sz="2400" i="1">
                              <a:solidFill>
                                <a:srgbClr val="EDBB00"/>
                              </a:solidFill>
                              <a:latin typeface="Cambria Math" panose="02040503050406030204" pitchFamily="18" charset="0"/>
                            </a:rPr>
                            <m:t>𝑔</m:t>
                          </m:r>
                        </m:e>
                      </m:acc>
                    </m:oMath>
                  </a14:m>
                  <a:r>
                    <a:rPr lang="en-US" altLang="zh-CN" sz="2400" dirty="0"/>
                    <a:t> </a:t>
                  </a:r>
                  <a:r>
                    <a:rPr lang="en-US" altLang="zh-CN" sz="2400" dirty="0">
                      <a:solidFill>
                        <a:schemeClr val="accent4"/>
                      </a:solidFill>
                    </a:rPr>
                    <a:t>(</a:t>
                  </a:r>
                  <a:r>
                    <a:rPr lang="zh-CN" altLang="en-US" sz="2400" dirty="0">
                      <a:solidFill>
                        <a:schemeClr val="accent4"/>
                      </a:solidFill>
                    </a:rPr>
                    <a:t>体积力</a:t>
                  </a:r>
                  <a:r>
                    <a:rPr lang="en-US" altLang="zh-CN" sz="2400" dirty="0">
                      <a:solidFill>
                        <a:schemeClr val="accent4"/>
                      </a:solidFill>
                    </a:rPr>
                    <a:t>)</a:t>
                  </a:r>
                  <a:endParaRPr lang="en-US" altLang="zh-CN" sz="2400" i="1" dirty="0">
                    <a:solidFill>
                      <a:schemeClr val="accent4"/>
                    </a:solidFill>
                    <a:latin typeface="Cambria Math" panose="02040503050406030204" pitchFamily="18" charset="0"/>
                  </a:endParaRPr>
                </a:p>
                <a:p>
                  <a:pPr marL="342900" indent="-342900">
                    <a:buFont typeface="Wingdings" panose="05000000000000000000" pitchFamily="2" charset="2"/>
                    <a:buChar char="Ø"/>
                  </a:pPr>
                  <a14:m>
                    <m:oMath xmlns:m="http://schemas.openxmlformats.org/officeDocument/2006/math">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e>
                          </m:eqArr>
                        </m:e>
                      </m:d>
                    </m:oMath>
                  </a14:m>
                  <a:r>
                    <a:rPr lang="en-US" altLang="zh-CN" sz="2400" dirty="0">
                      <a:solidFill>
                        <a:schemeClr val="accent2"/>
                      </a:solidFill>
                    </a:rPr>
                    <a:t>(</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861019" y="3429000"/>
                  <a:ext cx="6096000" cy="2747932"/>
                </a:xfrm>
                <a:prstGeom prst="rect">
                  <a:avLst/>
                </a:prstGeom>
                <a:blipFill>
                  <a:blip r:embed="rId5"/>
                  <a:stretch>
                    <a:fillRect l="-1500" t="-177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725175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流体分析</a:t>
            </a:r>
            <a:endParaRPr kumimoji="1" lang="en-US" altLang="zh-CN" dirty="0"/>
          </a:p>
          <a:p>
            <a:r>
              <a:rPr kumimoji="1" lang="zh-CN" altLang="en-US" dirty="0"/>
              <a:t>流体求解</a:t>
            </a:r>
            <a:endParaRPr kumimoji="1" lang="en-US" altLang="zh-CN" dirty="0"/>
          </a:p>
          <a:p>
            <a:pPr lvl="1"/>
            <a:r>
              <a:rPr kumimoji="1" lang="en-US" altLang="zh-CN" dirty="0"/>
              <a:t>Navier-Stokes</a:t>
            </a:r>
            <a:r>
              <a:rPr kumimoji="1" lang="zh-CN" altLang="en-US" dirty="0"/>
              <a:t> 方程</a:t>
            </a:r>
            <a:endParaRPr kumimoji="1" lang="en-US" altLang="zh-CN" dirty="0"/>
          </a:p>
          <a:p>
            <a:pPr lvl="1"/>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lstStyle/>
              <a:p>
                <a:r>
                  <a:rPr lang="en-US" altLang="zh-CN" dirty="0"/>
                  <a:t>MAC(marker and cell)</a:t>
                </a:r>
              </a:p>
              <a:p>
                <a:r>
                  <a:rPr lang="zh-CN" altLang="en-US" dirty="0"/>
                  <a:t>交叉排列的网格</a:t>
                </a:r>
                <a:endParaRPr lang="en-US" altLang="zh-CN" dirty="0"/>
              </a:p>
              <a:p>
                <a:r>
                  <a:rPr lang="zh-CN" altLang="en-US" dirty="0"/>
                  <a:t>不同类型的物理量存储于网格的不同位置</a:t>
                </a:r>
                <a:endParaRPr lang="en-US" altLang="zh-CN" dirty="0"/>
              </a:p>
              <a:p>
                <a:r>
                  <a:rPr lang="zh-CN" altLang="en-US" dirty="0"/>
                  <a:t>中心差分法</a:t>
                </a:r>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d>
                          <m:dPr>
                            <m:ctrlPr>
                              <a:rPr lang="en-US" altLang="zh-CN" i="1" smtClean="0">
                                <a:latin typeface="Cambria Math" panose="02040503050406030204" pitchFamily="18" charset="0"/>
                              </a:rPr>
                            </m:ctrlPr>
                          </m:dPr>
                          <m:e>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𝑞</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e>
                        </m:d>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den>
                    </m:f>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r>
                      <a:rPr lang="en-US" altLang="zh-CN" b="0" i="1" smtClean="0">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3" name="组合 52">
            <a:extLst>
              <a:ext uri="{FF2B5EF4-FFF2-40B4-BE49-F238E27FC236}">
                <a16:creationId xmlns:a16="http://schemas.microsoft.com/office/drawing/2014/main" id="{EB365D4C-056D-4C3D-BBE6-A902608422AF}"/>
              </a:ext>
            </a:extLst>
          </p:cNvPr>
          <p:cNvGrpSpPr/>
          <p:nvPr/>
        </p:nvGrpSpPr>
        <p:grpSpPr>
          <a:xfrm>
            <a:off x="8646152" y="2353824"/>
            <a:ext cx="2747786" cy="2918597"/>
            <a:chOff x="8308519" y="3043372"/>
            <a:chExt cx="2747786" cy="2918597"/>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Tree>
    <p:extLst>
      <p:ext uri="{BB962C8B-B14F-4D97-AF65-F5344CB8AC3E}">
        <p14:creationId xmlns:p14="http://schemas.microsoft.com/office/powerpoint/2010/main" val="688771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r>
                          <a:rPr lang="en-US" altLang="zh-CN" i="1">
                            <a:solidFill>
                              <a:schemeClr val="accent2"/>
                            </a:solidFill>
                            <a:latin typeface="Cambria Math" panose="02040503050406030204" pitchFamily="18" charset="0"/>
                            <a:ea typeface="Cambria Math" panose="02040503050406030204" pitchFamily="18" charset="0"/>
                          </a:rPr>
                          <m:t>1</m:t>
                        </m:r>
                      </m:num>
                      <m:den>
                        <m:r>
                          <a:rPr lang="zh-CN" altLang="en-US" i="1">
                            <a:solidFill>
                              <a:schemeClr val="accent2"/>
                            </a:solidFill>
                            <a:latin typeface="Cambria Math" panose="02040503050406030204" pitchFamily="18" charset="0"/>
                            <a:ea typeface="Cambria Math" panose="02040503050406030204" pitchFamily="18" charset="0"/>
                          </a:rPr>
                          <m:t>𝜌</m:t>
                        </m:r>
                      </m:den>
                    </m:f>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solidFill>
                    <a:srgbClr val="FFC60E"/>
                  </a:solidFill>
                </a:endParaRPr>
              </a:p>
              <a:p>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r>
                  <a:rPr lang="zh-CN" altLang="en-US" dirty="0"/>
                  <a:t>如何用压力梯度来更新速度</a:t>
                </a:r>
                <a:endParaRPr lang="en-US" altLang="zh-CN" dirty="0"/>
              </a:p>
              <a:p>
                <a:r>
                  <a:rPr lang="zh-CN" altLang="en-US" dirty="0"/>
                  <a:t>如何评估散度</a:t>
                </a:r>
                <a:endParaRPr lang="en-US" altLang="zh-CN" dirty="0"/>
              </a:p>
            </p:txBody>
          </p:sp>
        </mc:Choice>
        <mc:Fallback>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77500" lnSpcReduction="2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a:solidFill>
                                <a:schemeClr val="accent2"/>
                              </a:solidFill>
                              <a:latin typeface="Cambria Math" panose="02040503050406030204" pitchFamily="18" charset="0"/>
                              <a:ea typeface="Cambria Math" panose="02040503050406030204" pitchFamily="18" charset="0"/>
                            </a:rPr>
                          </m:ctrlPr>
                        </m:fPr>
                        <m:num>
                          <m:sSub>
                            <m:sSubPr>
                              <m:ctrlPr>
                                <a:rPr lang="en-US" altLang="zh-CN" sz="2100" i="1">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+1,</m:t>
                              </m:r>
                              <m:r>
                                <a:rPr lang="en-US" altLang="zh-CN" sz="2100" i="1">
                                  <a:solidFill>
                                    <a:schemeClr val="accent2"/>
                                  </a:solidFill>
                                  <a:latin typeface="Cambria Math" panose="02040503050406030204" pitchFamily="18" charset="0"/>
                                </a:rPr>
                                <m:t>𝑗</m:t>
                              </m:r>
                            </m:sub>
                          </m:sSub>
                          <m:r>
                            <a:rPr lang="en-US" altLang="zh-CN" sz="2100" i="1">
                              <a:solidFill>
                                <a:schemeClr val="accent2"/>
                              </a:solidFill>
                              <a:latin typeface="Cambria Math" panose="02040503050406030204" pitchFamily="18" charset="0"/>
                            </a:rPr>
                            <m:t>−</m:t>
                          </m:r>
                          <m:sSub>
                            <m:sSubPr>
                              <m:ctrlPr>
                                <a:rPr lang="en-US" altLang="zh-CN" sz="2100" i="1">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𝑗</m:t>
                              </m:r>
                            </m:sub>
                          </m:sSub>
                        </m:num>
                        <m:den>
                          <m:r>
                            <a:rPr lang="en-US" altLang="zh-CN" sz="2100" i="1">
                              <a:solidFill>
                                <a:schemeClr val="accent2"/>
                              </a:solidFill>
                              <a:latin typeface="Cambria Math" panose="02040503050406030204" pitchFamily="18" charset="0"/>
                              <a:ea typeface="Cambria Math" panose="02040503050406030204" pitchFamily="18" charset="0"/>
                            </a:rPr>
                            <m:t>∆</m:t>
                          </m:r>
                          <m:r>
                            <a:rPr lang="en-US" altLang="zh-CN" sz="2100" i="1">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a:solidFill>
                                <a:schemeClr val="accent2"/>
                              </a:solidFill>
                              <a:latin typeface="Cambria Math" panose="02040503050406030204" pitchFamily="18" charset="0"/>
                              <a:ea typeface="Cambria Math" panose="02040503050406030204" pitchFamily="18" charset="0"/>
                            </a:rPr>
                          </m:ctrlPr>
                        </m:fPr>
                        <m:num>
                          <m:sSub>
                            <m:sSubPr>
                              <m:ctrlPr>
                                <a:rPr lang="en-US" altLang="zh-CN" sz="2100" i="1">
                                  <a:solidFill>
                                    <a:schemeClr val="accent2"/>
                                  </a:solidFill>
                                  <a:latin typeface="Cambria Math" panose="02040503050406030204" pitchFamily="18" charset="0"/>
                                </a:rPr>
                              </m:ctrlPr>
                            </m:sSubPr>
                            <m:e>
                              <m:r>
                                <a:rPr lang="en-US" altLang="zh-CN" sz="2100" i="1">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a:solidFill>
                                <a:schemeClr val="accent2"/>
                              </a:solidFill>
                              <a:latin typeface="Cambria Math" panose="02040503050406030204" pitchFamily="18" charset="0"/>
                            </a:rPr>
                            <m:t>−</m:t>
                          </m:r>
                          <m:sSub>
                            <m:sSubPr>
                              <m:ctrlPr>
                                <a:rPr lang="en-US" altLang="zh-CN" sz="2100" i="1">
                                  <a:solidFill>
                                    <a:schemeClr val="accent2"/>
                                  </a:solidFill>
                                  <a:latin typeface="Cambria Math" panose="02040503050406030204" pitchFamily="18" charset="0"/>
                                </a:rPr>
                              </m:ctrlPr>
                            </m:sSubPr>
                            <m:e>
                              <m:r>
                                <a:rPr lang="en-US" altLang="zh-CN" sz="2100" i="1">
                                  <a:solidFill>
                                    <a:schemeClr val="accent2"/>
                                  </a:solidFill>
                                  <a:latin typeface="Cambria Math" panose="02040503050406030204" pitchFamily="18" charset="0"/>
                                </a:rPr>
                                <m:t>𝑝</m:t>
                              </m:r>
                            </m:e>
                            <m:sub>
                              <m:r>
                                <a:rPr lang="en-US" altLang="zh-CN" sz="2100" i="1">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𝑗</m:t>
                              </m:r>
                            </m:sub>
                          </m:sSub>
                        </m:num>
                        <m:den>
                          <m:r>
                            <a:rPr lang="en-US" altLang="zh-CN" sz="2100" i="1">
                              <a:solidFill>
                                <a:schemeClr val="accent2"/>
                              </a:solidFill>
                              <a:latin typeface="Cambria Math" panose="02040503050406030204" pitchFamily="18" charset="0"/>
                              <a:ea typeface="Cambria Math" panose="02040503050406030204" pitchFamily="18" charset="0"/>
                            </a:rPr>
                            <m:t>∆</m:t>
                          </m:r>
                          <m:r>
                            <a:rPr lang="en-US" altLang="zh-CN" sz="2100" i="1">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sz="2100" i="1" dirty="0">
                  <a:solidFill>
                    <a:schemeClr val="accent2"/>
                  </a:solidFill>
                  <a:latin typeface="Cambria Math" panose="02040503050406030204" pitchFamily="18" charset="0"/>
                </a:endParaRPr>
              </a:p>
              <a:p>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a:latin typeface="Cambria Math" panose="02040503050406030204" pitchFamily="18" charset="0"/>
                          </a:rPr>
                        </m:ctrlPr>
                      </m:fPr>
                      <m:num>
                        <m:r>
                          <a:rPr lang="zh-CN" altLang="en-US" sz="2300" i="1">
                            <a:latin typeface="Cambria Math" panose="02040503050406030204" pitchFamily="18" charset="0"/>
                          </a:rPr>
                          <m:t>𝜕</m:t>
                        </m:r>
                        <m:r>
                          <a:rPr lang="en-US" altLang="zh-CN" sz="2300" i="1">
                            <a:latin typeface="Cambria Math" panose="02040503050406030204" pitchFamily="18" charset="0"/>
                          </a:rPr>
                          <m:t>𝑣</m:t>
                        </m:r>
                      </m:num>
                      <m:den>
                        <m:r>
                          <a:rPr lang="zh-CN" altLang="en-US" sz="2300" i="1">
                            <a:latin typeface="Cambria Math" panose="02040503050406030204" pitchFamily="18" charset="0"/>
                          </a:rPr>
                          <m:t>𝜕</m:t>
                        </m:r>
                        <m:r>
                          <a:rPr lang="en-US" altLang="zh-CN" sz="2300" i="1">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a:latin typeface="Cambria Math" panose="02040503050406030204" pitchFamily="18" charset="0"/>
                            <a:ea typeface="Cambria Math" panose="02040503050406030204" pitchFamily="18" charset="0"/>
                          </a:rPr>
                        </m:ctrlPr>
                      </m:fPr>
                      <m:num>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𝑢</m:t>
                            </m:r>
                          </m:e>
                          <m:sub>
                            <m:r>
                              <a:rPr lang="en-US" altLang="zh-CN" sz="2300" i="1">
                                <a:latin typeface="Cambria Math" panose="02040503050406030204" pitchFamily="18" charset="0"/>
                              </a:rPr>
                              <m:t>𝑖</m:t>
                            </m:r>
                            <m:r>
                              <a:rPr lang="en-US" altLang="zh-CN" sz="2300" i="1">
                                <a:latin typeface="Cambria Math" panose="02040503050406030204" pitchFamily="18" charset="0"/>
                              </a:rPr>
                              <m:t>+</m:t>
                            </m:r>
                            <m:r>
                              <a:rPr lang="en-US" altLang="zh-CN" sz="2300" i="1">
                                <a:latin typeface="Cambria Math" panose="02040503050406030204" pitchFamily="18" charset="0"/>
                              </a:rPr>
                              <m:t>1/2,</m:t>
                            </m:r>
                            <m:r>
                              <a:rPr lang="en-US" altLang="zh-CN" sz="2300" i="1">
                                <a:latin typeface="Cambria Math" panose="02040503050406030204" pitchFamily="18" charset="0"/>
                              </a:rPr>
                              <m:t>𝑗</m:t>
                            </m:r>
                          </m:sub>
                        </m:sSub>
                        <m:r>
                          <a:rPr lang="en-US" altLang="zh-CN" sz="2300" i="1">
                            <a:latin typeface="Cambria Math" panose="02040503050406030204" pitchFamily="18" charset="0"/>
                          </a:rPr>
                          <m:t>−</m:t>
                        </m:r>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𝑢</m:t>
                            </m:r>
                          </m:e>
                          <m:sub>
                            <m:r>
                              <a:rPr lang="en-US" altLang="zh-CN" sz="2300" i="1">
                                <a:latin typeface="Cambria Math" panose="02040503050406030204" pitchFamily="18" charset="0"/>
                              </a:rPr>
                              <m:t>𝑖</m:t>
                            </m:r>
                            <m:r>
                              <a:rPr lang="en-US" altLang="zh-CN" sz="2300" i="1">
                                <a:latin typeface="Cambria Math" panose="02040503050406030204" pitchFamily="18" charset="0"/>
                              </a:rPr>
                              <m:t>−</m:t>
                            </m:r>
                            <m:r>
                              <a:rPr lang="en-US" altLang="zh-CN" sz="2300" i="1">
                                <a:latin typeface="Cambria Math" panose="02040503050406030204" pitchFamily="18" charset="0"/>
                              </a:rPr>
                              <m:t>1/2,</m:t>
                            </m:r>
                            <m:r>
                              <a:rPr lang="en-US" altLang="zh-CN" sz="2300" i="1">
                                <a:latin typeface="Cambria Math" panose="02040503050406030204" pitchFamily="18" charset="0"/>
                              </a:rPr>
                              <m:t>𝑗</m:t>
                            </m:r>
                          </m:sub>
                        </m:sSub>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a:latin typeface="Cambria Math" panose="02040503050406030204" pitchFamily="18" charset="0"/>
                            <a:ea typeface="Cambria Math" panose="02040503050406030204" pitchFamily="18" charset="0"/>
                          </a:rPr>
                        </m:ctrlPr>
                      </m:fPr>
                      <m:num>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𝑣</m:t>
                            </m:r>
                          </m:e>
                          <m:sub>
                            <m:r>
                              <a:rPr lang="en-US" altLang="zh-CN" sz="2300" i="1">
                                <a:latin typeface="Cambria Math" panose="02040503050406030204" pitchFamily="18" charset="0"/>
                              </a:rPr>
                              <m:t>𝑖</m:t>
                            </m:r>
                            <m:r>
                              <a:rPr lang="en-US" altLang="zh-CN" sz="2300" i="1">
                                <a:latin typeface="Cambria Math" panose="02040503050406030204" pitchFamily="18" charset="0"/>
                              </a:rPr>
                              <m:t>,</m:t>
                            </m:r>
                            <m:r>
                              <a:rPr lang="en-US" altLang="zh-CN" sz="2300" i="1">
                                <a:latin typeface="Cambria Math" panose="02040503050406030204" pitchFamily="18" charset="0"/>
                              </a:rPr>
                              <m:t>𝑗</m:t>
                            </m:r>
                            <m:r>
                              <a:rPr lang="en-US" altLang="zh-CN" sz="2300" i="1">
                                <a:latin typeface="Cambria Math" panose="02040503050406030204" pitchFamily="18" charset="0"/>
                              </a:rPr>
                              <m:t>+1/2</m:t>
                            </m:r>
                          </m:sub>
                        </m:sSub>
                        <m:r>
                          <a:rPr lang="en-US" altLang="zh-CN" sz="2300" i="1">
                            <a:latin typeface="Cambria Math" panose="02040503050406030204" pitchFamily="18" charset="0"/>
                          </a:rPr>
                          <m:t>−</m:t>
                        </m:r>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𝑣</m:t>
                            </m:r>
                          </m:e>
                          <m:sub>
                            <m:r>
                              <a:rPr lang="en-US" altLang="zh-CN" sz="2300" i="1">
                                <a:latin typeface="Cambria Math" panose="02040503050406030204" pitchFamily="18" charset="0"/>
                              </a:rPr>
                              <m:t>𝑖</m:t>
                            </m:r>
                            <m:r>
                              <a:rPr lang="en-US" altLang="zh-CN" sz="2300" i="1">
                                <a:latin typeface="Cambria Math" panose="02040503050406030204" pitchFamily="18" charset="0"/>
                              </a:rPr>
                              <m:t>,</m:t>
                            </m:r>
                            <m:r>
                              <a:rPr lang="en-US" altLang="zh-CN" sz="2300" i="1">
                                <a:latin typeface="Cambria Math" panose="02040503050406030204" pitchFamily="18" charset="0"/>
                              </a:rPr>
                              <m:t>𝑗</m:t>
                            </m:r>
                            <m:r>
                              <a:rPr lang="en-US" altLang="zh-CN" sz="2300" i="1">
                                <a:latin typeface="Cambria Math" panose="02040503050406030204" pitchFamily="18" charset="0"/>
                              </a:rPr>
                              <m:t>−1/2</m:t>
                            </m:r>
                          </m:sub>
                        </m:sSub>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14:m>
                  <m:oMath xmlns:m="http://schemas.openxmlformats.org/officeDocument/2006/math">
                    <m:f>
                      <m:fPr>
                        <m:ctrlPr>
                          <a:rPr lang="en-US" altLang="zh-CN" sz="2300" i="1">
                            <a:latin typeface="Cambria Math" panose="02040503050406030204" pitchFamily="18" charset="0"/>
                            <a:ea typeface="Cambria Math" panose="02040503050406030204" pitchFamily="18" charset="0"/>
                          </a:rPr>
                        </m:ctrlPr>
                      </m:fPr>
                      <m:num>
                        <m:sSubSup>
                          <m:sSubSupPr>
                            <m:ctrlPr>
                              <a:rPr lang="en-US" altLang="zh-CN" sz="2300" i="1" smtClean="0">
                                <a:latin typeface="Cambria Math" panose="02040503050406030204" pitchFamily="18" charset="0"/>
                              </a:rPr>
                            </m:ctrlPr>
                          </m:sSubSupPr>
                          <m:e>
                            <m:r>
                              <a:rPr lang="en-US" altLang="zh-CN" sz="2300" b="0" i="1" smtClean="0">
                                <a:latin typeface="Cambria Math" panose="02040503050406030204" pitchFamily="18" charset="0"/>
                              </a:rPr>
                              <m:t>𝑢</m:t>
                            </m:r>
                          </m:e>
                          <m:sub>
                            <m:r>
                              <a:rPr lang="en-US" altLang="zh-CN" sz="2300" i="1">
                                <a:latin typeface="Cambria Math" panose="02040503050406030204" pitchFamily="18" charset="0"/>
                              </a:rPr>
                              <m:t>𝑖</m:t>
                            </m:r>
                            <m:r>
                              <a:rPr lang="en-US" altLang="zh-CN" sz="2300" i="1">
                                <a:latin typeface="Cambria Math" panose="02040503050406030204" pitchFamily="18" charset="0"/>
                              </a:rPr>
                              <m:t>+1/2,</m:t>
                            </m:r>
                            <m:r>
                              <a:rPr lang="en-US" altLang="zh-CN" sz="2300" i="1">
                                <a:latin typeface="Cambria Math" panose="02040503050406030204" pitchFamily="18" charset="0"/>
                              </a:rPr>
                              <m:t>𝑗</m:t>
                            </m:r>
                          </m:sub>
                          <m:sup>
                            <m:r>
                              <a:rPr lang="en-US" altLang="zh-CN" sz="2300" b="0" i="1" smtClean="0">
                                <a:solidFill>
                                  <a:schemeClr val="accent1"/>
                                </a:solidFill>
                                <a:latin typeface="Cambria Math" panose="02040503050406030204" pitchFamily="18" charset="0"/>
                              </a:rPr>
                              <m:t>𝑛</m:t>
                            </m:r>
                            <m:r>
                              <a:rPr lang="en-US" altLang="zh-CN" sz="2300" b="0" i="1" smtClean="0">
                                <a:solidFill>
                                  <a:schemeClr val="accent1"/>
                                </a:solidFill>
                                <a:latin typeface="Cambria Math" panose="02040503050406030204" pitchFamily="18" charset="0"/>
                              </a:rPr>
                              <m:t>+1</m:t>
                            </m:r>
                          </m:sup>
                        </m:sSubSup>
                        <m:r>
                          <a:rPr lang="en-US" altLang="zh-CN" sz="2300" i="1">
                            <a:latin typeface="Cambria Math" panose="02040503050406030204" pitchFamily="18" charset="0"/>
                          </a:rPr>
                          <m:t>−</m:t>
                        </m:r>
                        <m:sSubSup>
                          <m:sSubSupPr>
                            <m:ctrlPr>
                              <a:rPr lang="en-US" altLang="zh-CN" sz="2300" i="1">
                                <a:latin typeface="Cambria Math" panose="02040503050406030204" pitchFamily="18" charset="0"/>
                              </a:rPr>
                            </m:ctrlPr>
                          </m:sSubSupPr>
                          <m:e>
                            <m:r>
                              <a:rPr lang="en-US" altLang="zh-CN" sz="2300" i="1">
                                <a:latin typeface="Cambria Math" panose="02040503050406030204" pitchFamily="18" charset="0"/>
                              </a:rPr>
                              <m:t>𝑢</m:t>
                            </m:r>
                          </m:e>
                          <m:sub>
                            <m:r>
                              <a:rPr lang="en-US" altLang="zh-CN" sz="2300" i="1">
                                <a:latin typeface="Cambria Math" panose="02040503050406030204" pitchFamily="18" charset="0"/>
                              </a:rPr>
                              <m:t>𝑖</m:t>
                            </m:r>
                            <m:r>
                              <a:rPr lang="en-US" altLang="zh-CN" sz="2300" b="0" i="1" smtClean="0">
                                <a:latin typeface="Cambria Math" panose="02040503050406030204" pitchFamily="18" charset="0"/>
                              </a:rPr>
                              <m:t>−</m:t>
                            </m:r>
                            <m:r>
                              <a:rPr lang="en-US" altLang="zh-CN" sz="2300" i="1">
                                <a:latin typeface="Cambria Math" panose="02040503050406030204" pitchFamily="18" charset="0"/>
                              </a:rPr>
                              <m:t>1/2,</m:t>
                            </m:r>
                            <m:r>
                              <a:rPr lang="en-US" altLang="zh-CN" sz="2300" i="1">
                                <a:latin typeface="Cambria Math" panose="02040503050406030204" pitchFamily="18" charset="0"/>
                              </a:rPr>
                              <m:t>𝑗</m:t>
                            </m:r>
                          </m:sub>
                          <m:sup>
                            <m:r>
                              <a:rPr lang="en-US" altLang="zh-CN" sz="2300" i="1">
                                <a:solidFill>
                                  <a:schemeClr val="accent1"/>
                                </a:solidFill>
                                <a:latin typeface="Cambria Math" panose="02040503050406030204" pitchFamily="18" charset="0"/>
                              </a:rPr>
                              <m:t>𝑛</m:t>
                            </m:r>
                            <m:r>
                              <a:rPr lang="en-US" altLang="zh-CN" sz="2300" i="1">
                                <a:solidFill>
                                  <a:schemeClr val="accent1"/>
                                </a:solidFill>
                                <a:latin typeface="Cambria Math" panose="02040503050406030204" pitchFamily="18" charset="0"/>
                              </a:rPr>
                              <m:t>+1</m:t>
                            </m:r>
                          </m:sup>
                        </m:sSubSup>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m:t>
                    </m:r>
                    <m:f>
                      <m:fPr>
                        <m:ctrlPr>
                          <a:rPr lang="en-US" altLang="zh-CN" sz="2300" i="1">
                            <a:latin typeface="Cambria Math" panose="02040503050406030204" pitchFamily="18" charset="0"/>
                            <a:ea typeface="Cambria Math" panose="02040503050406030204" pitchFamily="18" charset="0"/>
                          </a:rPr>
                        </m:ctrlPr>
                      </m:fPr>
                      <m:num>
                        <m:sSubSup>
                          <m:sSubSupPr>
                            <m:ctrlPr>
                              <a:rPr lang="en-US" altLang="zh-CN" sz="2300" i="1">
                                <a:latin typeface="Cambria Math" panose="02040503050406030204" pitchFamily="18" charset="0"/>
                              </a:rPr>
                            </m:ctrlPr>
                          </m:sSubSupPr>
                          <m:e>
                            <m:r>
                              <a:rPr lang="en-US" altLang="zh-CN" sz="2300" b="0" i="1" smtClean="0">
                                <a:latin typeface="Cambria Math" panose="02040503050406030204" pitchFamily="18" charset="0"/>
                              </a:rPr>
                              <m:t>𝑣</m:t>
                            </m:r>
                          </m:e>
                          <m:sub>
                            <m:r>
                              <a:rPr lang="en-US" altLang="zh-CN" sz="2300" i="1">
                                <a:latin typeface="Cambria Math" panose="02040503050406030204" pitchFamily="18" charset="0"/>
                              </a:rPr>
                              <m:t>𝑖</m:t>
                            </m:r>
                            <m:r>
                              <a:rPr lang="en-US" altLang="zh-CN" sz="2300" b="0" i="1" smtClean="0">
                                <a:latin typeface="Cambria Math" panose="02040503050406030204" pitchFamily="18" charset="0"/>
                              </a:rPr>
                              <m:t>,</m:t>
                            </m:r>
                            <m:r>
                              <a:rPr lang="en-US" altLang="zh-CN" sz="2300" b="0" i="1" smtClean="0">
                                <a:latin typeface="Cambria Math" panose="02040503050406030204" pitchFamily="18" charset="0"/>
                              </a:rPr>
                              <m:t>𝑗</m:t>
                            </m:r>
                            <m:r>
                              <a:rPr lang="en-US" altLang="zh-CN" sz="2300" i="1">
                                <a:latin typeface="Cambria Math" panose="02040503050406030204" pitchFamily="18" charset="0"/>
                              </a:rPr>
                              <m:t>+1/2</m:t>
                            </m:r>
                          </m:sub>
                          <m:sup>
                            <m:r>
                              <a:rPr lang="en-US" altLang="zh-CN" sz="2300" i="1">
                                <a:solidFill>
                                  <a:schemeClr val="accent1"/>
                                </a:solidFill>
                                <a:latin typeface="Cambria Math" panose="02040503050406030204" pitchFamily="18" charset="0"/>
                              </a:rPr>
                              <m:t>𝑛</m:t>
                            </m:r>
                            <m:r>
                              <a:rPr lang="en-US" altLang="zh-CN" sz="2300" i="1">
                                <a:solidFill>
                                  <a:schemeClr val="accent1"/>
                                </a:solidFill>
                                <a:latin typeface="Cambria Math" panose="02040503050406030204" pitchFamily="18" charset="0"/>
                              </a:rPr>
                              <m:t>+1</m:t>
                            </m:r>
                          </m:sup>
                        </m:sSubSup>
                        <m:r>
                          <a:rPr lang="en-US" altLang="zh-CN" sz="2300" i="1">
                            <a:latin typeface="Cambria Math" panose="02040503050406030204" pitchFamily="18" charset="0"/>
                          </a:rPr>
                          <m:t>−</m:t>
                        </m:r>
                        <m:sSubSup>
                          <m:sSubSupPr>
                            <m:ctrlPr>
                              <a:rPr lang="en-US" altLang="zh-CN" sz="2300" i="1">
                                <a:latin typeface="Cambria Math" panose="02040503050406030204" pitchFamily="18" charset="0"/>
                              </a:rPr>
                            </m:ctrlPr>
                          </m:sSubSupPr>
                          <m:e>
                            <m:r>
                              <a:rPr lang="en-US" altLang="zh-CN" sz="2300" b="0" i="1" smtClean="0">
                                <a:latin typeface="Cambria Math" panose="02040503050406030204" pitchFamily="18" charset="0"/>
                              </a:rPr>
                              <m:t>𝑣</m:t>
                            </m:r>
                          </m:e>
                          <m:sub>
                            <m:r>
                              <a:rPr lang="en-US" altLang="zh-CN" sz="2300" i="1">
                                <a:latin typeface="Cambria Math" panose="02040503050406030204" pitchFamily="18" charset="0"/>
                              </a:rPr>
                              <m:t>𝑖</m:t>
                            </m:r>
                            <m:r>
                              <a:rPr lang="en-US" altLang="zh-CN" sz="2300" b="0" i="1" smtClean="0">
                                <a:latin typeface="Cambria Math" panose="02040503050406030204" pitchFamily="18" charset="0"/>
                              </a:rPr>
                              <m:t>,</m:t>
                            </m:r>
                            <m:r>
                              <a:rPr lang="en-US" altLang="zh-CN" sz="2300" b="0" i="1" smtClean="0">
                                <a:latin typeface="Cambria Math" panose="02040503050406030204" pitchFamily="18" charset="0"/>
                              </a:rPr>
                              <m:t>𝑗</m:t>
                            </m:r>
                            <m:r>
                              <a:rPr lang="en-US" altLang="zh-CN" sz="2300" i="1">
                                <a:latin typeface="Cambria Math" panose="02040503050406030204" pitchFamily="18" charset="0"/>
                              </a:rPr>
                              <m:t>−1/2</m:t>
                            </m:r>
                          </m:sub>
                          <m:sup>
                            <m:r>
                              <a:rPr lang="en-US" altLang="zh-CN" sz="2300" i="1">
                                <a:solidFill>
                                  <a:schemeClr val="accent1"/>
                                </a:solidFill>
                                <a:latin typeface="Cambria Math" panose="02040503050406030204" pitchFamily="18" charset="0"/>
                              </a:rPr>
                              <m:t>𝑛</m:t>
                            </m:r>
                            <m:r>
                              <a:rPr lang="en-US" altLang="zh-CN" sz="2300" i="1">
                                <a:solidFill>
                                  <a:schemeClr val="accent1"/>
                                </a:solidFill>
                                <a:latin typeface="Cambria Math" panose="02040503050406030204" pitchFamily="18" charset="0"/>
                              </a:rPr>
                              <m:t>+1</m:t>
                            </m:r>
                          </m:sup>
                        </m:sSubSup>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oMath>
                </a14:m>
                <a:r>
                  <a:rPr lang="en-US" altLang="zh-CN" sz="2300" dirty="0"/>
                  <a:t>=0</a:t>
                </a:r>
              </a:p>
              <a:p>
                <a:endParaRPr lang="en-US" altLang="zh-CN" dirty="0"/>
              </a:p>
              <a:p>
                <a:r>
                  <a:rPr lang="zh-CN" altLang="en-US" dirty="0"/>
                  <a:t>压力方程</a:t>
                </a:r>
                <a:r>
                  <a:rPr lang="en-US" altLang="zh-CN" dirty="0"/>
                  <a:t>(The Pressure Equations)</a:t>
                </a:r>
              </a:p>
              <a:p>
                <a:pPr marL="0" indent="0">
                  <a:buNone/>
                </a:pPr>
                <a14:m>
                  <m:oMathPara xmlns:m="http://schemas.openxmlformats.org/officeDocument/2006/math">
                    <m:oMathParaPr>
                      <m:jc m:val="centerGroup"/>
                    </m:oMathParaPr>
                    <m:oMath xmlns:m="http://schemas.openxmlformats.org/officeDocument/2006/math">
                      <m:f>
                        <m:fPr>
                          <m:ctrlPr>
                            <a:rPr lang="en-US" altLang="zh-CN" sz="2100" b="0" i="1" smtClean="0">
                              <a:latin typeface="Cambria Math" panose="02040503050406030204" pitchFamily="18" charset="0"/>
                              <a:ea typeface="Cambria Math" panose="02040503050406030204" pitchFamily="18" charset="0"/>
                            </a:rPr>
                          </m:ctrlPr>
                        </m:fPr>
                        <m:num>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𝑡</m:t>
                          </m:r>
                        </m:num>
                        <m:den>
                          <m:r>
                            <a:rPr lang="zh-CN" altLang="en-US" sz="2100" b="0" i="1" smtClean="0">
                              <a:latin typeface="Cambria Math" panose="02040503050406030204" pitchFamily="18" charset="0"/>
                              <a:ea typeface="Cambria Math" panose="02040503050406030204" pitchFamily="18" charset="0"/>
                            </a:rPr>
                            <m:t>𝜌</m:t>
                          </m:r>
                        </m:den>
                      </m:f>
                      <m:r>
                        <a:rPr lang="en-US" altLang="zh-CN" sz="2100" b="0" i="1" smtClean="0">
                          <a:latin typeface="Cambria Math" panose="02040503050406030204" pitchFamily="18" charset="0"/>
                          <a:ea typeface="Cambria Math" panose="02040503050406030204" pitchFamily="18" charset="0"/>
                        </a:rPr>
                        <m:t>(</m:t>
                      </m:r>
                      <m:f>
                        <m:fPr>
                          <m:ctrlPr>
                            <a:rPr lang="en-US" altLang="zh-CN" sz="2100" b="0" i="1" smtClean="0">
                              <a:latin typeface="Cambria Math" panose="02040503050406030204" pitchFamily="18" charset="0"/>
                              <a:ea typeface="Cambria Math" panose="02040503050406030204" pitchFamily="18" charset="0"/>
                            </a:rPr>
                          </m:ctrlPr>
                        </m:fPr>
                        <m:num>
                          <m:r>
                            <a:rPr lang="en-US" altLang="zh-CN" sz="2100" b="0" i="1" smtClean="0">
                              <a:latin typeface="Cambria Math" panose="02040503050406030204" pitchFamily="18" charset="0"/>
                              <a:ea typeface="Cambria Math" panose="02040503050406030204" pitchFamily="18" charset="0"/>
                            </a:rPr>
                            <m:t>4</m:t>
                          </m:r>
                          <m:sSub>
                            <m:sSubPr>
                              <m:ctrlPr>
                                <a:rPr lang="en-US" altLang="zh-CN" sz="2100" b="0" i="1" smtClean="0">
                                  <a:latin typeface="Cambria Math" panose="02040503050406030204" pitchFamily="18" charset="0"/>
                                  <a:ea typeface="Cambria Math" panose="02040503050406030204" pitchFamily="18" charset="0"/>
                                </a:rPr>
                              </m:ctrlPr>
                            </m:sSubPr>
                            <m:e>
                              <m:r>
                                <a:rPr lang="en-US" altLang="zh-CN" sz="2100" b="0" i="1" smtClean="0">
                                  <a:latin typeface="Cambria Math" panose="02040503050406030204" pitchFamily="18" charset="0"/>
                                  <a:ea typeface="Cambria Math" panose="02040503050406030204" pitchFamily="18" charset="0"/>
                                </a:rPr>
                                <m:t>𝑝</m:t>
                              </m:r>
                            </m:e>
                            <m:sub>
                              <m:r>
                                <a:rPr lang="en-US" altLang="zh-CN" sz="2100" b="0" i="1" smtClean="0">
                                  <a:latin typeface="Cambria Math" panose="02040503050406030204" pitchFamily="18" charset="0"/>
                                  <a:ea typeface="Cambria Math" panose="02040503050406030204" pitchFamily="18" charset="0"/>
                                </a:rPr>
                                <m:t>𝑖</m:t>
                              </m:r>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𝑗</m:t>
                              </m:r>
                            </m:sub>
                          </m:sSub>
                          <m:r>
                            <a:rPr lang="en-US" altLang="zh-CN" sz="2100" b="0" i="1" smtClean="0">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a:latin typeface="Cambria Math" panose="02040503050406030204" pitchFamily="18" charset="0"/>
                                  <a:ea typeface="Cambria Math" panose="02040503050406030204" pitchFamily="18" charset="0"/>
                                </a:rPr>
                                <m:t>𝑖</m:t>
                              </m:r>
                              <m:r>
                                <a:rPr lang="en-US" altLang="zh-CN" sz="2100" b="0" i="1" smtClean="0">
                                  <a:latin typeface="Cambria Math" panose="02040503050406030204" pitchFamily="18" charset="0"/>
                                  <a:ea typeface="Cambria Math" panose="02040503050406030204" pitchFamily="18" charset="0"/>
                                </a:rPr>
                                <m:t>+1</m:t>
                              </m:r>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𝑗</m:t>
                              </m:r>
                            </m:sub>
                          </m:sSub>
                          <m:r>
                            <a:rPr lang="en-US" altLang="zh-CN" sz="2100" b="0" i="1" smtClean="0">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smtClean="0">
                                  <a:latin typeface="Cambria Math" panose="02040503050406030204" pitchFamily="18" charset="0"/>
                                  <a:ea typeface="Cambria Math" panose="02040503050406030204" pitchFamily="18" charset="0"/>
                                </a:rPr>
                                <m:t>𝑖</m:t>
                              </m:r>
                              <m:r>
                                <a:rPr lang="en-US" altLang="zh-CN" sz="2100" i="1" smtClean="0">
                                  <a:latin typeface="Cambria Math" panose="02040503050406030204" pitchFamily="18" charset="0"/>
                                  <a:ea typeface="Cambria Math" panose="02040503050406030204" pitchFamily="18" charset="0"/>
                                </a:rPr>
                                <m:t>,</m:t>
                              </m:r>
                              <m:r>
                                <a:rPr lang="en-US" altLang="zh-CN" sz="2100" i="1" smtClean="0">
                                  <a:latin typeface="Cambria Math" panose="02040503050406030204" pitchFamily="18" charset="0"/>
                                  <a:ea typeface="Cambria Math" panose="02040503050406030204" pitchFamily="18" charset="0"/>
                                </a:rPr>
                                <m:t>𝑗</m:t>
                              </m:r>
                              <m:r>
                                <a:rPr lang="en-US" altLang="zh-CN" sz="2100" b="0" i="1" smtClean="0">
                                  <a:latin typeface="Cambria Math" panose="02040503050406030204" pitchFamily="18" charset="0"/>
                                  <a:ea typeface="Cambria Math" panose="02040503050406030204" pitchFamily="18" charset="0"/>
                                </a:rPr>
                                <m:t>+1</m:t>
                              </m:r>
                            </m:sub>
                          </m:sSub>
                          <m:r>
                            <a:rPr lang="en-US" altLang="zh-CN" sz="2100" i="1">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a:latin typeface="Cambria Math" panose="02040503050406030204" pitchFamily="18" charset="0"/>
                                  <a:ea typeface="Cambria Math" panose="02040503050406030204" pitchFamily="18" charset="0"/>
                                </a:rPr>
                                <m:t>𝑖</m:t>
                              </m:r>
                              <m:r>
                                <a:rPr lang="en-US" altLang="zh-CN" sz="2100" b="0" i="1" smtClean="0">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1,</m:t>
                              </m:r>
                              <m:r>
                                <a:rPr lang="en-US" altLang="zh-CN" sz="2100" i="1">
                                  <a:latin typeface="Cambria Math" panose="02040503050406030204" pitchFamily="18" charset="0"/>
                                  <a:ea typeface="Cambria Math" panose="02040503050406030204" pitchFamily="18" charset="0"/>
                                </a:rPr>
                                <m:t>𝑗</m:t>
                              </m:r>
                            </m:sub>
                          </m:sSub>
                          <m:r>
                            <a:rPr lang="en-US" altLang="zh-CN" sz="2100" i="1">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a:latin typeface="Cambria Math" panose="02040503050406030204" pitchFamily="18" charset="0"/>
                                  <a:ea typeface="Cambria Math" panose="02040503050406030204" pitchFamily="18" charset="0"/>
                                </a:rPr>
                                <m:t>𝑖</m:t>
                              </m:r>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𝑗</m:t>
                              </m:r>
                              <m:r>
                                <a:rPr lang="en-US" altLang="zh-CN" sz="2100" b="0" i="1" smtClean="0">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1</m:t>
                              </m:r>
                            </m:sub>
                          </m:sSub>
                        </m:num>
                        <m:den>
                          <m:sSup>
                            <m:sSupPr>
                              <m:ctrlPr>
                                <a:rPr lang="en-US" altLang="zh-CN" sz="2100" b="0" i="1" smtClean="0">
                                  <a:latin typeface="Cambria Math" panose="02040503050406030204" pitchFamily="18" charset="0"/>
                                  <a:ea typeface="Cambria Math" panose="02040503050406030204" pitchFamily="18" charset="0"/>
                                </a:rPr>
                              </m:ctrlPr>
                            </m:sSupPr>
                            <m:e>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𝑥</m:t>
                              </m:r>
                            </m:e>
                            <m:sup>
                              <m:r>
                                <a:rPr lang="en-US" altLang="zh-CN" sz="2100" b="0" i="1" smtClean="0">
                                  <a:latin typeface="Cambria Math" panose="02040503050406030204" pitchFamily="18" charset="0"/>
                                  <a:ea typeface="Cambria Math" panose="02040503050406030204" pitchFamily="18" charset="0"/>
                                </a:rPr>
                                <m:t>2</m:t>
                              </m:r>
                            </m:sup>
                          </m:sSup>
                        </m:den>
                      </m:f>
                      <m:r>
                        <a:rPr lang="en-US" altLang="zh-CN" sz="2100" b="0" i="1" smtClean="0">
                          <a:latin typeface="Cambria Math" panose="02040503050406030204" pitchFamily="18" charset="0"/>
                          <a:ea typeface="Cambria Math" panose="02040503050406030204" pitchFamily="18" charset="0"/>
                        </a:rPr>
                        <m:t>)=−(</m:t>
                      </m:r>
                      <m:f>
                        <m:fPr>
                          <m:ctrlPr>
                            <a:rPr lang="en-US" altLang="zh-CN" sz="2100" i="1">
                              <a:latin typeface="Cambria Math" panose="02040503050406030204" pitchFamily="18" charset="0"/>
                              <a:ea typeface="Cambria Math" panose="02040503050406030204" pitchFamily="18" charset="0"/>
                            </a:rPr>
                          </m:ctrlPr>
                        </m:fPr>
                        <m:num>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𝑢</m:t>
                              </m:r>
                            </m:e>
                            <m:sub>
                              <m:r>
                                <a:rPr lang="en-US" altLang="zh-CN" sz="2100" i="1">
                                  <a:latin typeface="Cambria Math" panose="02040503050406030204" pitchFamily="18" charset="0"/>
                                </a:rPr>
                                <m:t>𝑖</m:t>
                              </m:r>
                              <m:r>
                                <a:rPr lang="en-US" altLang="zh-CN" sz="2100" i="1">
                                  <a:latin typeface="Cambria Math" panose="02040503050406030204" pitchFamily="18" charset="0"/>
                                </a:rPr>
                                <m:t>+1/2,</m:t>
                              </m:r>
                              <m:r>
                                <a:rPr lang="en-US" altLang="zh-CN" sz="2100" i="1">
                                  <a:latin typeface="Cambria Math" panose="02040503050406030204" pitchFamily="18" charset="0"/>
                                </a:rPr>
                                <m:t>𝑗</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𝑢</m:t>
                              </m:r>
                            </m:e>
                            <m:sub>
                              <m:r>
                                <a:rPr lang="en-US" altLang="zh-CN" sz="2100" i="1">
                                  <a:latin typeface="Cambria Math" panose="02040503050406030204" pitchFamily="18" charset="0"/>
                                </a:rPr>
                                <m:t>𝑖</m:t>
                              </m:r>
                              <m:r>
                                <a:rPr lang="en-US" altLang="zh-CN" sz="2100" i="1">
                                  <a:latin typeface="Cambria Math" panose="02040503050406030204" pitchFamily="18" charset="0"/>
                                </a:rPr>
                                <m:t>−1/2,</m:t>
                              </m:r>
                              <m:r>
                                <a:rPr lang="en-US" altLang="zh-CN" sz="2100" i="1">
                                  <a:latin typeface="Cambria Math" panose="02040503050406030204" pitchFamily="18" charset="0"/>
                                </a:rPr>
                                <m:t>𝑗</m:t>
                              </m:r>
                            </m:sub>
                          </m:sSub>
                        </m:num>
                        <m:den>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𝑥</m:t>
                          </m:r>
                        </m:den>
                      </m:f>
                      <m:r>
                        <m:rPr>
                          <m:nor/>
                        </m:rPr>
                        <a:rPr lang="en-US" altLang="zh-CN" sz="2100" dirty="0"/>
                        <m:t>+</m:t>
                      </m:r>
                      <m:r>
                        <m:rPr>
                          <m:nor/>
                        </m:rPr>
                        <a:rPr lang="en-US" altLang="zh-CN" sz="2100" dirty="0">
                          <a:ea typeface="Cambria Math" panose="02040503050406030204" pitchFamily="18" charset="0"/>
                        </a:rPr>
                        <m:t> </m:t>
                      </m:r>
                      <m:f>
                        <m:fPr>
                          <m:ctrlPr>
                            <a:rPr lang="en-US" altLang="zh-CN" sz="2100" i="1">
                              <a:latin typeface="Cambria Math" panose="02040503050406030204" pitchFamily="18" charset="0"/>
                              <a:ea typeface="Cambria Math" panose="02040503050406030204" pitchFamily="18" charset="0"/>
                            </a:rPr>
                          </m:ctrlPr>
                        </m:fPr>
                        <m:num>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𝑣</m:t>
                              </m:r>
                            </m:e>
                            <m:sub>
                              <m:r>
                                <a:rPr lang="en-US" altLang="zh-CN" sz="2100" i="1">
                                  <a:latin typeface="Cambria Math" panose="02040503050406030204" pitchFamily="18" charset="0"/>
                                </a:rPr>
                                <m:t>𝑖</m:t>
                              </m:r>
                              <m:r>
                                <a:rPr lang="en-US" altLang="zh-CN" sz="2100" i="1">
                                  <a:latin typeface="Cambria Math" panose="02040503050406030204" pitchFamily="18" charset="0"/>
                                </a:rPr>
                                <m:t>,</m:t>
                              </m:r>
                              <m:r>
                                <a:rPr lang="en-US" altLang="zh-CN" sz="2100" i="1">
                                  <a:latin typeface="Cambria Math" panose="02040503050406030204" pitchFamily="18" charset="0"/>
                                </a:rPr>
                                <m:t>𝑗</m:t>
                              </m:r>
                              <m:r>
                                <a:rPr lang="en-US" altLang="zh-CN" sz="2100" i="1">
                                  <a:latin typeface="Cambria Math" panose="02040503050406030204" pitchFamily="18" charset="0"/>
                                </a:rPr>
                                <m:t>+1/2</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𝑣</m:t>
                              </m:r>
                            </m:e>
                            <m:sub>
                              <m:r>
                                <a:rPr lang="en-US" altLang="zh-CN" sz="2100" i="1">
                                  <a:latin typeface="Cambria Math" panose="02040503050406030204" pitchFamily="18" charset="0"/>
                                </a:rPr>
                                <m:t>𝑖</m:t>
                              </m:r>
                              <m:r>
                                <a:rPr lang="en-US" altLang="zh-CN" sz="2100" i="1">
                                  <a:latin typeface="Cambria Math" panose="02040503050406030204" pitchFamily="18" charset="0"/>
                                </a:rPr>
                                <m:t>,</m:t>
                              </m:r>
                              <m:r>
                                <a:rPr lang="en-US" altLang="zh-CN" sz="2100" i="1">
                                  <a:latin typeface="Cambria Math" panose="02040503050406030204" pitchFamily="18" charset="0"/>
                                </a:rPr>
                                <m:t>𝑗</m:t>
                              </m:r>
                              <m:r>
                                <a:rPr lang="en-US" altLang="zh-CN" sz="2100" i="1">
                                  <a:latin typeface="Cambria Math" panose="02040503050406030204" pitchFamily="18" charset="0"/>
                                </a:rPr>
                                <m:t>−1/2</m:t>
                              </m:r>
                            </m:sub>
                          </m:sSub>
                        </m:num>
                        <m:den>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𝑥</m:t>
                          </m:r>
                        </m:den>
                      </m:f>
                      <m:r>
                        <a:rPr lang="en-US" altLang="zh-CN" sz="2100" b="0" i="1" smtClean="0">
                          <a:latin typeface="Cambria Math" panose="02040503050406030204" pitchFamily="18" charset="0"/>
                          <a:ea typeface="Cambria Math" panose="02040503050406030204" pitchFamily="18" charset="0"/>
                        </a:rPr>
                        <m:t>)</m:t>
                      </m:r>
                    </m:oMath>
                  </m:oMathPara>
                </a14:m>
                <a:endParaRPr lang="en-US" altLang="zh-CN" sz="2100" dirty="0"/>
              </a:p>
              <a:p>
                <a:pPr marL="457200" lvl="1" indent="0">
                  <a:buNone/>
                </a:pPr>
                <a:r>
                  <a:rPr lang="en-US" altLang="zh-CN" sz="2100" b="0" dirty="0"/>
                  <a:t>                                                             </a:t>
                </a:r>
                <a14:m>
                  <m:oMath xmlns:m="http://schemas.openxmlformats.org/officeDocument/2006/math">
                    <m:r>
                      <a:rPr lang="en-US" altLang="zh-CN" sz="2100" b="0" i="1" smtClean="0">
                        <a:solidFill>
                          <a:srgbClr val="C00000"/>
                        </a:solidFill>
                        <a:latin typeface="Cambria Math" panose="02040503050406030204" pitchFamily="18" charset="0"/>
                      </a:rPr>
                      <m:t>−</m:t>
                    </m:r>
                    <m:f>
                      <m:fPr>
                        <m:ctrlPr>
                          <a:rPr lang="en-US" altLang="zh-CN" sz="2100" b="0" i="1" smtClean="0">
                            <a:solidFill>
                              <a:srgbClr val="C00000"/>
                            </a:solidFill>
                            <a:latin typeface="Cambria Math" panose="02040503050406030204" pitchFamily="18" charset="0"/>
                          </a:rPr>
                        </m:ctrlPr>
                      </m:fPr>
                      <m:num>
                        <m:r>
                          <a:rPr lang="en-US" altLang="zh-CN" sz="2100" b="0" i="1" smtClean="0">
                            <a:solidFill>
                              <a:srgbClr val="C00000"/>
                            </a:solidFill>
                            <a:latin typeface="Cambria Math" panose="02040503050406030204" pitchFamily="18" charset="0"/>
                            <a:ea typeface="Cambria Math" panose="02040503050406030204" pitchFamily="18" charset="0"/>
                          </a:rPr>
                          <m:t>∆</m:t>
                        </m:r>
                        <m:r>
                          <a:rPr lang="en-US" altLang="zh-CN" sz="2100" b="0" i="1" smtClean="0">
                            <a:solidFill>
                              <a:srgbClr val="C00000"/>
                            </a:solidFill>
                            <a:latin typeface="Cambria Math" panose="02040503050406030204" pitchFamily="18" charset="0"/>
                            <a:ea typeface="Cambria Math" panose="02040503050406030204" pitchFamily="18" charset="0"/>
                          </a:rPr>
                          <m:t>𝑡</m:t>
                        </m:r>
                      </m:num>
                      <m:den>
                        <m:r>
                          <a:rPr lang="zh-CN" altLang="en-US" sz="2100" b="0" i="1" smtClean="0">
                            <a:solidFill>
                              <a:srgbClr val="C00000"/>
                            </a:solidFill>
                            <a:latin typeface="Cambria Math" panose="02040503050406030204" pitchFamily="18" charset="0"/>
                          </a:rPr>
                          <m:t>𝜌</m:t>
                        </m:r>
                      </m:den>
                    </m:f>
                    <m:r>
                      <m:rPr>
                        <m:sty m:val="p"/>
                      </m:rPr>
                      <a:rPr lang="zh-CN" altLang="en-US" sz="2100" i="1">
                        <a:solidFill>
                          <a:srgbClr val="C00000"/>
                        </a:solidFill>
                        <a:latin typeface="Cambria Math" panose="02040503050406030204" pitchFamily="18" charset="0"/>
                      </a:rPr>
                      <m:t>∇</m:t>
                    </m:r>
                    <m:r>
                      <a:rPr lang="zh-CN" altLang="en-US" sz="2100" i="1">
                        <a:solidFill>
                          <a:srgbClr val="C00000"/>
                        </a:solidFill>
                        <a:latin typeface="Cambria Math" panose="02040503050406030204" pitchFamily="18" charset="0"/>
                      </a:rPr>
                      <m:t>∙</m:t>
                    </m:r>
                    <m:r>
                      <m:rPr>
                        <m:sty m:val="p"/>
                      </m:rPr>
                      <a:rPr lang="zh-CN" altLang="en-US" sz="2100" i="1">
                        <a:solidFill>
                          <a:srgbClr val="C00000"/>
                        </a:solidFill>
                        <a:latin typeface="Cambria Math" panose="02040503050406030204" pitchFamily="18" charset="0"/>
                      </a:rPr>
                      <m:t>∇</m:t>
                    </m:r>
                    <m:r>
                      <a:rPr lang="en-US" altLang="zh-CN" sz="2100" b="0" i="1" smtClean="0">
                        <a:solidFill>
                          <a:srgbClr val="C00000"/>
                        </a:solidFill>
                        <a:latin typeface="Cambria Math" panose="02040503050406030204" pitchFamily="18" charset="0"/>
                      </a:rPr>
                      <m:t>𝑝</m:t>
                    </m:r>
                    <m:r>
                      <a:rPr lang="en-US" altLang="zh-CN" sz="2100" b="0" i="1" smtClean="0">
                        <a:solidFill>
                          <a:srgbClr val="C00000"/>
                        </a:solidFill>
                        <a:latin typeface="Cambria Math" panose="02040503050406030204" pitchFamily="18" charset="0"/>
                      </a:rPr>
                      <m:t>=−</m:t>
                    </m:r>
                    <m:r>
                      <m:rPr>
                        <m:sty m:val="p"/>
                      </m:rPr>
                      <a:rPr lang="zh-CN" altLang="en-US" sz="2100" i="1">
                        <a:solidFill>
                          <a:srgbClr val="C00000"/>
                        </a:solidFill>
                        <a:latin typeface="Cambria Math" panose="02040503050406030204" pitchFamily="18" charset="0"/>
                      </a:rPr>
                      <m:t>∇</m:t>
                    </m:r>
                    <m:r>
                      <a:rPr lang="zh-CN" altLang="en-US" sz="2100" i="1">
                        <a:solidFill>
                          <a:srgbClr val="C00000"/>
                        </a:solidFill>
                        <a:latin typeface="Cambria Math" panose="02040503050406030204" pitchFamily="18" charset="0"/>
                      </a:rPr>
                      <m:t>∙</m:t>
                    </m:r>
                    <m:acc>
                      <m:accPr>
                        <m:chr m:val="⃗"/>
                        <m:ctrlPr>
                          <a:rPr lang="zh-CN" altLang="en-US" sz="2100" i="1">
                            <a:solidFill>
                              <a:srgbClr val="C00000"/>
                            </a:solidFill>
                            <a:latin typeface="Cambria Math" panose="02040503050406030204" pitchFamily="18" charset="0"/>
                          </a:rPr>
                        </m:ctrlPr>
                      </m:accPr>
                      <m:e>
                        <m:r>
                          <a:rPr lang="en-US" altLang="zh-CN" sz="2100" i="1">
                            <a:solidFill>
                              <a:srgbClr val="C00000"/>
                            </a:solidFill>
                            <a:latin typeface="Cambria Math" panose="02040503050406030204" pitchFamily="18" charset="0"/>
                          </a:rPr>
                          <m:t>𝑢</m:t>
                        </m:r>
                      </m:e>
                    </m:acc>
                  </m:oMath>
                </a14:m>
                <a:r>
                  <a:rPr lang="zh-CN" altLang="en-US" sz="2100" dirty="0"/>
                  <a:t>（泊松方程）</a:t>
                </a:r>
                <a:endParaRPr lang="en-US" altLang="zh-CN" sz="2100" dirty="0"/>
              </a:p>
            </p:txBody>
          </p:sp>
        </mc:Choice>
        <mc:Fallback>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638" t="-238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A33F38FB-74A8-490D-BAE0-716BAD13FF49}"/>
                  </a:ext>
                </a:extLst>
              </p:cNvPr>
              <p:cNvSpPr/>
              <p:nvPr/>
            </p:nvSpPr>
            <p:spPr>
              <a:xfrm>
                <a:off x="9297503" y="1746878"/>
                <a:ext cx="1766509" cy="94282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oMath>
                  </m:oMathPara>
                </a14:m>
                <a:endParaRPr lang="zh-CN" altLang="en-US" dirty="0"/>
              </a:p>
            </p:txBody>
          </p:sp>
        </mc:Choice>
        <mc:Fallback>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297503" y="1746878"/>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819372" y="4081348"/>
            <a:ext cx="2234347" cy="2373241"/>
            <a:chOff x="8308519" y="3043372"/>
            <a:chExt cx="2747786" cy="2918597"/>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308519" y="3043372"/>
              <a:ext cx="2747786" cy="2567424"/>
              <a:chOff x="1229539" y="2715712"/>
              <a:chExt cx="2747786" cy="2567424"/>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9"/>
                    <a:stretch>
                      <a:fillRect/>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01AEB46C-B23A-41DB-B004-AD9D185FB92B}"/>
                  </a:ext>
                </a:extLst>
              </p:cNvPr>
              <p:cNvSpPr/>
              <p:nvPr/>
            </p:nvSpPr>
            <p:spPr>
              <a:xfrm>
                <a:off x="7801082" y="3113379"/>
                <a:ext cx="2403367" cy="1229567"/>
              </a:xfrm>
              <a:prstGeom prst="rect">
                <a:avLst/>
              </a:prstGeom>
              <a:gradFill>
                <a:gsLst>
                  <a:gs pos="100000">
                    <a:schemeClr val="tx1">
                      <a:lumMod val="50000"/>
                      <a:lumOff val="50000"/>
                    </a:schemeClr>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2">
                      <a:lumMod val="90000"/>
                    </a:schemeClr>
                  </a:gs>
                  <a:gs pos="100000">
                    <a:srgbClr val="BECEEA"/>
                  </a:gs>
                  <a:gs pos="100000">
                    <a:schemeClr val="accent1">
                      <a:lumMod val="30000"/>
                      <a:lumOff val="70000"/>
                    </a:schemeClr>
                  </a:gs>
                </a:gsLst>
                <a:lin ang="5400000" scaled="1"/>
              </a:gradFill>
            </p:spPr>
            <p:txBody>
              <a:bodyPr wrap="square">
                <a:spAutoFit/>
              </a:bodyPr>
              <a:lstStyle/>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solidFill>
                    <a:schemeClr val="accent2"/>
                  </a:solidFill>
                  <a:ea typeface="Cambria Math" panose="02040503050406030204" pitchFamily="18" charset="0"/>
                </a:endParaRPr>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zh-CN" altLang="en-US" sz="1200" dirty="0"/>
              </a:p>
            </p:txBody>
          </p:sp>
        </mc:Choice>
        <mc:Fallback>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7801082" y="3113379"/>
                <a:ext cx="2403367" cy="1229567"/>
              </a:xfrm>
              <a:prstGeom prst="rect">
                <a:avLst/>
              </a:prstGeom>
              <a:blipFill>
                <a:blip r:embed="rId20"/>
                <a:stretch>
                  <a:fillRect/>
                </a:stretch>
              </a:blipFill>
            </p:spPr>
            <p:txBody>
              <a:bodyPr/>
              <a:lstStyle/>
              <a:p>
                <a:r>
                  <a:rPr lang="zh-CN" altLang="en-US">
                    <a:noFill/>
                  </a:rPr>
                  <a:t> </a:t>
                </a:r>
              </a:p>
            </p:txBody>
          </p:sp>
        </mc:Fallback>
      </mc:AlternateContent>
      <p:cxnSp>
        <p:nvCxnSpPr>
          <p:cNvPr id="46" name="连接符: 肘形 45">
            <a:extLst>
              <a:ext uri="{FF2B5EF4-FFF2-40B4-BE49-F238E27FC236}">
                <a16:creationId xmlns:a16="http://schemas.microsoft.com/office/drawing/2014/main" id="{2218D03C-0079-4168-B57D-2FDAD69D33FC}"/>
              </a:ext>
            </a:extLst>
          </p:cNvPr>
          <p:cNvCxnSpPr>
            <a:cxnSpLocks/>
            <a:stCxn id="5" idx="1"/>
          </p:cNvCxnSpPr>
          <p:nvPr/>
        </p:nvCxnSpPr>
        <p:spPr>
          <a:xfrm rot="10800000" flipV="1">
            <a:off x="8869453" y="2218289"/>
            <a:ext cx="428050" cy="879604"/>
          </a:xfrm>
          <a:prstGeom prst="bentConnector2">
            <a:avLst/>
          </a:prstGeom>
          <a:ln w="539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3D6F5086-419E-405B-A505-31A0C5F6589D}"/>
              </a:ext>
            </a:extLst>
          </p:cNvPr>
          <p:cNvSpPr/>
          <p:nvPr/>
        </p:nvSpPr>
        <p:spPr>
          <a:xfrm>
            <a:off x="4377851" y="3880493"/>
            <a:ext cx="3301199" cy="532353"/>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弧形 51">
            <a:extLst>
              <a:ext uri="{FF2B5EF4-FFF2-40B4-BE49-F238E27FC236}">
                <a16:creationId xmlns:a16="http://schemas.microsoft.com/office/drawing/2014/main" id="{394E934E-9F5B-41D7-9420-370B5EB5A851}"/>
              </a:ext>
            </a:extLst>
          </p:cNvPr>
          <p:cNvSpPr/>
          <p:nvPr/>
        </p:nvSpPr>
        <p:spPr>
          <a:xfrm rot="5400000">
            <a:off x="7580871" y="4094954"/>
            <a:ext cx="340497" cy="1033163"/>
          </a:xfrm>
          <a:prstGeom prst="curved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chemeClr val="tx1"/>
              </a:solidFill>
            </a:endParaRPr>
          </a:p>
        </p:txBody>
      </p:sp>
      <p:sp>
        <p:nvSpPr>
          <p:cNvPr id="56" name="箭头: 下 55">
            <a:extLst>
              <a:ext uri="{FF2B5EF4-FFF2-40B4-BE49-F238E27FC236}">
                <a16:creationId xmlns:a16="http://schemas.microsoft.com/office/drawing/2014/main" id="{BDDB0432-10A1-4294-8598-30DB8DAA224C}"/>
              </a:ext>
            </a:extLst>
          </p:cNvPr>
          <p:cNvSpPr/>
          <p:nvPr/>
        </p:nvSpPr>
        <p:spPr>
          <a:xfrm>
            <a:off x="6294120" y="4505829"/>
            <a:ext cx="366811" cy="61690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795688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792979" cy="12330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1"/>
                              </a:solidFill>
                              <a:latin typeface="Cambria Math" panose="02040503050406030204" pitchFamily="18" charset="0"/>
                            </a:rPr>
                            <m:t>(</m:t>
                          </m:r>
                          <m:r>
                            <a:rPr lang="en-US" altLang="zh-CN" sz="2000" b="0" i="1" smtClean="0">
                              <a:solidFill>
                                <a:schemeClr val="accent1"/>
                              </a:solidFill>
                              <a:latin typeface="Cambria Math" panose="02040503050406030204" pitchFamily="18" charset="0"/>
                            </a:rPr>
                            <m:t>𝑚</m:t>
                          </m:r>
                          <m:r>
                            <a:rPr lang="en-US" altLang="zh-CN" sz="2000" b="0" i="1" smtClean="0">
                              <a:solidFill>
                                <a:schemeClr val="accent1"/>
                              </a:solidFill>
                              <a:latin typeface="Cambria Math" panose="02040503050406030204" pitchFamily="18" charset="0"/>
                            </a:rPr>
                            <m:t>∗</m:t>
                          </m:r>
                          <m:r>
                            <a:rPr lang="en-US" altLang="zh-CN" sz="2000" b="0" i="1" smtClean="0">
                              <a:solidFill>
                                <a:schemeClr val="accent1"/>
                              </a:solidFill>
                              <a:latin typeface="Cambria Math" panose="02040503050406030204" pitchFamily="18" charset="0"/>
                            </a:rPr>
                            <m:t>𝑛</m:t>
                          </m:r>
                          <m:r>
                            <a:rPr lang="en-US" altLang="zh-CN" sz="2000" b="0" i="1" smtClean="0">
                              <a:solidFill>
                                <a:schemeClr val="accent1"/>
                              </a:solidFill>
                              <a:latin typeface="Cambria Math" panose="02040503050406030204" pitchFamily="18" charset="0"/>
                            </a:rPr>
                            <m:t>) ×(</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b="0" i="1" smtClean="0">
                              <a:solidFill>
                                <a:schemeClr val="accent1"/>
                              </a:solidFill>
                              <a:latin typeface="Cambria Math" panose="02040503050406030204" pitchFamily="18" charset="0"/>
                              <a:ea typeface="Cambria Math" panose="02040503050406030204" pitchFamily="18" charset="0"/>
                            </a:rPr>
                            <m:t>)</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lim>
                      </m:limLow>
                    </m:oMath>
                  </m:oMathPara>
                </a14:m>
                <a:endParaRPr lang="zh-CN" altLang="en-US" sz="2000" dirty="0"/>
              </a:p>
            </p:txBody>
          </p:sp>
        </mc:Choice>
        <mc:Fallback>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792979" cy="123303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4</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Tree>
    <p:extLst>
      <p:ext uri="{BB962C8B-B14F-4D97-AF65-F5344CB8AC3E}">
        <p14:creationId xmlns:p14="http://schemas.microsoft.com/office/powerpoint/2010/main" val="615682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189064" y="4699905"/>
            <a:ext cx="2164777" cy="1954652"/>
          </a:xfrm>
          <a:prstGeom prst="rect">
            <a:avLst/>
          </a:prstGeom>
        </p:spPr>
      </p:pic>
    </p:spTree>
    <p:extLst>
      <p:ext uri="{BB962C8B-B14F-4D97-AF65-F5344CB8AC3E}">
        <p14:creationId xmlns:p14="http://schemas.microsoft.com/office/powerpoint/2010/main" val="2041683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66E30B0-0DDA-452D-8580-06DEC19716AF}"/>
              </a:ext>
            </a:extLst>
          </p:cNvPr>
          <p:cNvPicPr>
            <a:picLocks noChangeAspect="1"/>
          </p:cNvPicPr>
          <p:nvPr/>
        </p:nvPicPr>
        <p:blipFill>
          <a:blip r:embed="rId3"/>
          <a:stretch>
            <a:fillRect/>
          </a:stretch>
        </p:blipFill>
        <p:spPr>
          <a:xfrm>
            <a:off x="7985760" y="4549925"/>
            <a:ext cx="2324100" cy="1874854"/>
          </a:xfrm>
          <a:prstGeom prst="rect">
            <a:avLst/>
          </a:prstGeom>
        </p:spPr>
      </p:pic>
      <p:pic>
        <p:nvPicPr>
          <p:cNvPr id="6" name="图片 5">
            <a:extLst>
              <a:ext uri="{FF2B5EF4-FFF2-40B4-BE49-F238E27FC236}">
                <a16:creationId xmlns:a16="http://schemas.microsoft.com/office/drawing/2014/main" id="{60A45555-F215-403F-8298-6A7EC742A247}"/>
              </a:ext>
            </a:extLst>
          </p:cNvPr>
          <p:cNvPicPr>
            <a:picLocks noChangeAspect="1"/>
          </p:cNvPicPr>
          <p:nvPr/>
        </p:nvPicPr>
        <p:blipFill>
          <a:blip r:embed="rId4"/>
          <a:stretch>
            <a:fillRect/>
          </a:stretch>
        </p:blipFill>
        <p:spPr>
          <a:xfrm>
            <a:off x="7985760" y="2587965"/>
            <a:ext cx="2324100" cy="1847660"/>
          </a:xfrm>
          <a:prstGeom prst="rect">
            <a:avLst/>
          </a:prstGeom>
        </p:spPr>
      </p:pic>
    </p:spTree>
    <p:extLst>
      <p:ext uri="{BB962C8B-B14F-4D97-AF65-F5344CB8AC3E}">
        <p14:creationId xmlns:p14="http://schemas.microsoft.com/office/powerpoint/2010/main" val="953816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r>
              <a:rPr kumimoji="1" lang="en-US" altLang="zh-CN" sz="4000" dirty="0"/>
              <a:t>Smooth</a:t>
            </a:r>
            <a:r>
              <a:rPr kumimoji="1" lang="zh-CN" altLang="en-US" sz="4000" dirty="0"/>
              <a:t> </a:t>
            </a:r>
            <a:r>
              <a:rPr kumimoji="1" lang="en-US" altLang="zh-CN" sz="4000" dirty="0"/>
              <a:t>Particle</a:t>
            </a:r>
            <a:r>
              <a:rPr kumimoji="1" lang="zh-CN" altLang="en-US" sz="4000" dirty="0"/>
              <a:t> </a:t>
            </a:r>
            <a:r>
              <a:rPr kumimoji="1" lang="en-US" altLang="zh-CN" sz="4000" dirty="0"/>
              <a:t>Hydrodynamics</a:t>
            </a:r>
            <a:r>
              <a:rPr lang="en-US" altLang="zh-CN" sz="4000"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EDBB00"/>
                            </a:solidFill>
                            <a:latin typeface="Cambria Math" panose="02040503050406030204" pitchFamily="18" charset="0"/>
                          </a:rPr>
                        </m:ctrlPr>
                      </m:accPr>
                      <m:e>
                        <m:r>
                          <a:rPr lang="en-US" altLang="zh-CN" i="1">
                            <a:solidFill>
                              <a:srgbClr val="EDBB0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FFC000"/>
                        </a:solidFill>
                        <a:latin typeface="Cambria Math" panose="02040503050406030204" pitchFamily="18" charset="0"/>
                      </a:rPr>
                      <m:t>𝜌</m:t>
                    </m:r>
                    <m:acc>
                      <m:accPr>
                        <m:chr m:val="⃗"/>
                        <m:ctrlPr>
                          <a:rPr lang="en-US" altLang="zh-CN" i="1">
                            <a:solidFill>
                              <a:srgbClr val="FFC000"/>
                            </a:solidFill>
                            <a:latin typeface="Cambria Math" panose="02040503050406030204" pitchFamily="18" charset="0"/>
                          </a:rPr>
                        </m:ctrlPr>
                      </m:accPr>
                      <m:e>
                        <m:r>
                          <a:rPr lang="en-US" altLang="zh-CN" i="1">
                            <a:solidFill>
                              <a:srgbClr val="FFC00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6" name="矩形 15">
                <a:extLst>
                  <a:ext uri="{FF2B5EF4-FFF2-40B4-BE49-F238E27FC236}">
                    <a16:creationId xmlns:a16="http://schemas.microsoft.com/office/drawing/2014/main" id="{5BDC481E-FCE5-442D-8109-B09E0171460F}"/>
                  </a:ext>
                </a:extLst>
              </p:cNvPr>
              <p:cNvSpPr/>
              <p:nvPr/>
            </p:nvSpPr>
            <p:spPr>
              <a:xfrm>
                <a:off x="6114898" y="2808861"/>
                <a:ext cx="1870961" cy="745269"/>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1">
                                  <a:lumMod val="75000"/>
                                </a:schemeClr>
                              </a:solidFill>
                              <a:latin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rPr>
                            <m:t>𝐹</m:t>
                          </m:r>
                        </m:e>
                      </m:acc>
                      <m:r>
                        <a:rPr lang="en-US" altLang="zh-CN" sz="2000" b="0" i="0" smtClean="0">
                          <a:solidFill>
                            <a:schemeClr val="accent1">
                              <a:lumMod val="75000"/>
                            </a:schemeClr>
                          </a:solidFill>
                          <a:latin typeface="Cambria Math" panose="02040503050406030204" pitchFamily="18" charset="0"/>
                        </a:rPr>
                        <m:t>/</m:t>
                      </m:r>
                      <m:r>
                        <m:rPr>
                          <m:sty m:val="p"/>
                        </m:rPr>
                        <a:rPr lang="en-US" altLang="zh-CN" sz="2000" b="0" i="0" smtClean="0">
                          <a:solidFill>
                            <a:schemeClr val="accent1">
                              <a:lumMod val="75000"/>
                            </a:schemeClr>
                          </a:solidFill>
                          <a:latin typeface="Cambria Math" panose="02040503050406030204" pitchFamily="18" charset="0"/>
                        </a:rPr>
                        <m:t>V</m:t>
                      </m:r>
                    </m:oMath>
                  </m:oMathPara>
                </a14:m>
                <a:endParaRPr lang="zh-CN" altLang="en-US" sz="2000" dirty="0">
                  <a:solidFill>
                    <a:schemeClr val="accent1">
                      <a:lumMod val="75000"/>
                    </a:schemeClr>
                  </a:solidFill>
                </a:endParaRPr>
              </a:p>
            </p:txBody>
          </p:sp>
        </mc:Choice>
        <mc:Fallback>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6114898" y="2808861"/>
                <a:ext cx="1870961" cy="745269"/>
              </a:xfrm>
              <a:prstGeom prst="rect">
                <a:avLst/>
              </a:prstGeom>
              <a:blipFill>
                <a:blip r:embed="rId4"/>
                <a:stretch>
                  <a:fillRect l="-3257" t="-4918" b="-7377"/>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A1D388D8-516E-4955-B049-F2E90073AFC4}"/>
              </a:ext>
            </a:extLst>
          </p:cNvPr>
          <p:cNvGrpSpPr/>
          <p:nvPr/>
        </p:nvGrpSpPr>
        <p:grpSpPr>
          <a:xfrm>
            <a:off x="1618022" y="4285023"/>
            <a:ext cx="8955956" cy="2457753"/>
            <a:chOff x="598422" y="4150518"/>
            <a:chExt cx="8955956" cy="2457753"/>
          </a:xfrm>
        </p:grpSpPr>
        <p:grpSp>
          <p:nvGrpSpPr>
            <p:cNvPr id="22" name="组合 21">
              <a:extLst>
                <a:ext uri="{FF2B5EF4-FFF2-40B4-BE49-F238E27FC236}">
                  <a16:creationId xmlns:a16="http://schemas.microsoft.com/office/drawing/2014/main" id="{CC2F6576-3AED-40AA-9A65-3038DC7FBCAC}"/>
                </a:ext>
              </a:extLst>
            </p:cNvPr>
            <p:cNvGrpSpPr/>
            <p:nvPr/>
          </p:nvGrpSpPr>
          <p:grpSpPr>
            <a:xfrm>
              <a:off x="933101" y="5600271"/>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598422" y="4150518"/>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1684659" y="5255219"/>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9" name="左大括号 28">
              <a:extLst>
                <a:ext uri="{FF2B5EF4-FFF2-40B4-BE49-F238E27FC236}">
                  <a16:creationId xmlns:a16="http://schemas.microsoft.com/office/drawing/2014/main" id="{29D9D023-257D-437F-B28E-93F359D509E9}"/>
                </a:ext>
              </a:extLst>
            </p:cNvPr>
            <p:cNvSpPr/>
            <p:nvPr/>
          </p:nvSpPr>
          <p:spPr>
            <a:xfrm rot="5400000">
              <a:off x="6387109" y="3267020"/>
              <a:ext cx="214537" cy="43200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5392181" y="4654518"/>
              <a:ext cx="2339102" cy="523220"/>
            </a:xfrm>
            <a:prstGeom prst="rect">
              <a:avLst/>
            </a:prstGeom>
          </p:spPr>
          <p:txBody>
            <a:bodyPr wrap="none">
              <a:spAutoFit/>
            </a:bodyPr>
            <a:lstStyle/>
            <a:p>
              <a:r>
                <a:rPr lang="zh-CN" altLang="en-US" sz="2800" dirty="0">
                  <a:solidFill>
                    <a:schemeClr val="accent1">
                      <a:lumMod val="75000"/>
                    </a:schemeClr>
                  </a:solidFill>
                </a:rPr>
                <a:t>一次全部计算</a:t>
              </a:r>
              <a:endParaRPr lang="en-US" altLang="zh-CN" sz="2800" dirty="0">
                <a:solidFill>
                  <a:schemeClr val="accent1">
                    <a:lumMod val="75000"/>
                  </a:schemeClr>
                </a:solidFill>
              </a:endParaRPr>
            </a:p>
          </p:txBody>
        </p:sp>
      </p:gr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5400000">
            <a:off x="5115736" y="2591651"/>
            <a:ext cx="1046185" cy="952141"/>
          </a:xfrm>
          <a:prstGeom prst="bentConnector3">
            <a:avLst>
              <a:gd name="adj1" fmla="val 100162"/>
            </a:avLst>
          </a:prstGeom>
          <a:ln w="952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756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lstStyle/>
          <a:p>
            <a:r>
              <a:rPr lang="zh-CN" altLang="en-US" dirty="0"/>
              <a:t>固体</a:t>
            </a:r>
            <a:endParaRPr lang="en-US" altLang="zh-CN" dirty="0"/>
          </a:p>
          <a:p>
            <a:r>
              <a:rPr lang="zh-CN" altLang="en-US" dirty="0"/>
              <a:t>液体和气体（烟雾、海浪、水滴</a:t>
            </a:r>
            <a:r>
              <a:rPr lang="en-US" altLang="zh-CN" dirty="0"/>
              <a:t>…</a:t>
            </a:r>
            <a:r>
              <a:rPr lang="zh-CN" altLang="en-US" dirty="0"/>
              <a:t>）</a:t>
            </a:r>
            <a:endParaRPr lang="en-US" altLang="zh-CN" dirty="0"/>
          </a:p>
          <a:p>
            <a:pPr lvl="1"/>
            <a:r>
              <a:rPr lang="zh-CN" altLang="en-US" dirty="0"/>
              <a:t>流动：不断变形的运动</a:t>
            </a:r>
          </a:p>
        </p:txBody>
      </p:sp>
      <p:pic>
        <p:nvPicPr>
          <p:cNvPr id="5" name="图片 4">
            <a:extLst>
              <a:ext uri="{FF2B5EF4-FFF2-40B4-BE49-F238E27FC236}">
                <a16:creationId xmlns:a16="http://schemas.microsoft.com/office/drawing/2014/main" id="{9A240F9C-1337-47C4-8A69-4001A29E70E5}"/>
              </a:ext>
            </a:extLst>
          </p:cNvPr>
          <p:cNvPicPr>
            <a:picLocks noChangeAspect="1"/>
          </p:cNvPicPr>
          <p:nvPr/>
        </p:nvPicPr>
        <p:blipFill>
          <a:blip r:embed="rId3"/>
          <a:stretch>
            <a:fillRect/>
          </a:stretch>
        </p:blipFill>
        <p:spPr>
          <a:xfrm>
            <a:off x="6096000" y="3101975"/>
            <a:ext cx="5924550" cy="3390900"/>
          </a:xfrm>
          <a:prstGeom prst="rect">
            <a:avLst/>
          </a:prstGeom>
        </p:spPr>
      </p:pic>
    </p:spTree>
    <p:extLst>
      <p:ext uri="{BB962C8B-B14F-4D97-AF65-F5344CB8AC3E}">
        <p14:creationId xmlns:p14="http://schemas.microsoft.com/office/powerpoint/2010/main" val="612460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smtClean="0">
                                <a:solidFill>
                                  <a:schemeClr val="accent2"/>
                                </a:solidFill>
                                <a:latin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78" name="组合 77">
            <a:extLst>
              <a:ext uri="{FF2B5EF4-FFF2-40B4-BE49-F238E27FC236}">
                <a16:creationId xmlns:a16="http://schemas.microsoft.com/office/drawing/2014/main" id="{C0D1E0BD-33D9-42B4-B807-77E15A7EB02C}"/>
              </a:ext>
            </a:extLst>
          </p:cNvPr>
          <p:cNvGrpSpPr/>
          <p:nvPr/>
        </p:nvGrpSpPr>
        <p:grpSpPr>
          <a:xfrm>
            <a:off x="9302343" y="4749930"/>
            <a:ext cx="2359172" cy="961697"/>
            <a:chOff x="6788112" y="2536691"/>
            <a:chExt cx="2359172" cy="961697"/>
          </a:xfrm>
        </p:grpSpPr>
        <p:sp>
          <p:nvSpPr>
            <p:cNvPr id="79" name="椭圆 78">
              <a:extLst>
                <a:ext uri="{FF2B5EF4-FFF2-40B4-BE49-F238E27FC236}">
                  <a16:creationId xmlns:a16="http://schemas.microsoft.com/office/drawing/2014/main" id="{062EB791-DAC3-4A3E-9092-808F94C67252}"/>
                </a:ext>
              </a:extLst>
            </p:cNvPr>
            <p:cNvSpPr/>
            <p:nvPr/>
          </p:nvSpPr>
          <p:spPr>
            <a:xfrm>
              <a:off x="7627522" y="294244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8111561" y="29436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8230433" y="3061319"/>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7156229" y="3060152"/>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7525019" y="3129056"/>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4" name="矩形 13">
                  <a:extLst>
                    <a:ext uri="{FF2B5EF4-FFF2-40B4-BE49-F238E27FC236}">
                      <a16:creationId xmlns:a16="http://schemas.microsoft.com/office/drawing/2014/main" id="{7A44B215-6970-45D2-AA01-46BD9E036861}"/>
                    </a:ext>
                  </a:extLst>
                </p:cNvPr>
                <p:cNvSpPr>
                  <a:spLocks noRot="1" noChangeAspect="1" noMove="1" noResize="1" noEditPoints="1" noAdjustHandles="1" noChangeArrowheads="1" noChangeShapeType="1" noTextEdit="1"/>
                </p:cNvSpPr>
                <p:nvPr/>
              </p:nvSpPr>
              <p:spPr>
                <a:xfrm>
                  <a:off x="7525019" y="3129056"/>
                  <a:ext cx="477438" cy="369332"/>
                </a:xfrm>
                <a:prstGeom prst="rect">
                  <a:avLst/>
                </a:prstGeom>
                <a:blipFill>
                  <a:blip r:embed="rId9"/>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8055386" y="3129056"/>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2" name="矩形 151">
                  <a:extLst>
                    <a:ext uri="{FF2B5EF4-FFF2-40B4-BE49-F238E27FC236}">
                      <a16:creationId xmlns:a16="http://schemas.microsoft.com/office/drawing/2014/main" id="{CA78B0BF-2EE8-47CB-A8EF-4DE2FED3EEA0}"/>
                    </a:ext>
                  </a:extLst>
                </p:cNvPr>
                <p:cNvSpPr>
                  <a:spLocks noRot="1" noChangeAspect="1" noMove="1" noResize="1" noEditPoints="1" noAdjustHandles="1" noChangeArrowheads="1" noChangeShapeType="1" noTextEdit="1"/>
                </p:cNvSpPr>
                <p:nvPr/>
              </p:nvSpPr>
              <p:spPr>
                <a:xfrm>
                  <a:off x="8055386" y="3129056"/>
                  <a:ext cx="482760" cy="369332"/>
                </a:xfrm>
                <a:prstGeom prst="rect">
                  <a:avLst/>
                </a:prstGeom>
                <a:blipFill>
                  <a:blip r:embed="rId10"/>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6788112" y="2536691"/>
                  <a:ext cx="2359172" cy="418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b>
                            <m:r>
                              <a:rPr lang="en-US" altLang="zh-CN" b="0" i="1" smtClean="0">
                                <a:latin typeface="Cambria Math" panose="02040503050406030204" pitchFamily="18" charset="0"/>
                              </a:rPr>
                              <m:t>1</m:t>
                            </m:r>
                          </m:sub>
                          <m:sup>
                            <m:r>
                              <a:rPr lang="en-US" altLang="zh-CN" i="1">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𝐹</m:t>
                                </m:r>
                              </m:e>
                            </m:acc>
                          </m:e>
                          <m:sub>
                            <m:r>
                              <a:rPr lang="en-US" altLang="zh-CN" b="0" i="1" smtClean="0">
                                <a:latin typeface="Cambria Math" panose="02040503050406030204" pitchFamily="18" charset="0"/>
                              </a:rPr>
                              <m:t>2</m:t>
                            </m:r>
                          </m:sub>
                          <m:sup>
                            <m:r>
                              <a:rPr lang="en-US" altLang="zh-CN" i="1">
                                <a:latin typeface="Cambria Math" panose="02040503050406030204" pitchFamily="18" charset="0"/>
                              </a:rPr>
                              <m:t>𝑝𝑟𝑒𝑠𝑠𝑢𝑟𝑒</m:t>
                            </m:r>
                          </m:sup>
                        </m:sSubSup>
                      </m:oMath>
                    </m:oMathPara>
                  </a14:m>
                  <a:endParaRPr lang="zh-CN" altLang="en-US" dirty="0"/>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6788112" y="2536691"/>
                  <a:ext cx="2359172" cy="418833"/>
                </a:xfrm>
                <a:prstGeom prst="rect">
                  <a:avLst/>
                </a:prstGeom>
                <a:blipFill>
                  <a:blip r:embed="rId11"/>
                  <a:stretch>
                    <a:fillRect t="-20290" b="-1449"/>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86" name="矩形 85">
                <a:extLst>
                  <a:ext uri="{FF2B5EF4-FFF2-40B4-BE49-F238E27FC236}">
                    <a16:creationId xmlns:a16="http://schemas.microsoft.com/office/drawing/2014/main" id="{BF2EF2DA-9E05-4530-9124-ACA8E7913E02}"/>
                  </a:ext>
                </a:extLst>
              </p:cNvPr>
              <p:cNvSpPr/>
              <p:nvPr/>
            </p:nvSpPr>
            <p:spPr>
              <a:xfrm>
                <a:off x="8533110" y="5054109"/>
                <a:ext cx="98360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𝐹</m:t>
                          </m:r>
                        </m:e>
                      </m:acc>
                      <m:r>
                        <a:rPr lang="en-US" altLang="zh-CN" b="0" i="1" smtClean="0">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8533110" y="5054109"/>
                <a:ext cx="983603" cy="410946"/>
              </a:xfrm>
              <a:prstGeom prst="rect">
                <a:avLst/>
              </a:prstGeom>
              <a:blipFill>
                <a:blip r:embed="rId12"/>
                <a:stretch>
                  <a:fillRect t="-22388" r="-11801" b="-134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9" name="内容占位符 88">
                <a:extLst>
                  <a:ext uri="{FF2B5EF4-FFF2-40B4-BE49-F238E27FC236}">
                    <a16:creationId xmlns:a16="http://schemas.microsoft.com/office/drawing/2014/main" id="{863BD18E-EA56-4FFF-8D74-4AADEB58D10F}"/>
                  </a:ext>
                </a:extLst>
              </p:cNvPr>
              <p:cNvSpPr>
                <a:spLocks noGrp="1"/>
              </p:cNvSpPr>
              <p:nvPr>
                <p:ph sz="half" idx="2"/>
              </p:nvPr>
            </p:nvSpPr>
            <p:spPr>
              <a:xfrm>
                <a:off x="5881800" y="4413452"/>
                <a:ext cx="2857257" cy="2320379"/>
              </a:xfrm>
              <a:prstGeom prst="rect">
                <a:avLst/>
              </a:prstGeom>
            </p:spPr>
            <p:txBody>
              <a:bodyPr wrap="none">
                <a:spAutoFit/>
              </a:bodyPr>
              <a:lstStyle/>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smtClean="0">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b="0" i="1" smtClean="0">
                                  <a:latin typeface="Cambria Math" panose="02040503050406030204" pitchFamily="18" charset="0"/>
                                </a:rPr>
                                <m:t>𝑓</m:t>
                              </m:r>
                            </m:e>
                          </m:acc>
                        </m:e>
                        <m:sub>
                          <m:r>
                            <a:rPr lang="en-US" altLang="zh-CN" sz="1600" b="0" i="1" smtClean="0">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𝑚</m:t>
                              </m:r>
                            </m:e>
                            <m:sub>
                              <m:r>
                                <a:rPr lang="en-US" altLang="zh-CN" sz="1600" b="0" i="1" smtClean="0">
                                  <a:latin typeface="Cambria Math" panose="02040503050406030204" pitchFamily="18" charset="0"/>
                                </a:rPr>
                                <m:t>2</m:t>
                              </m:r>
                            </m:sub>
                          </m:sSub>
                        </m:num>
                        <m:den>
                          <m:sSub>
                            <m:sSubPr>
                              <m:ctrlPr>
                                <a:rPr lang="en-US" altLang="zh-CN" sz="1600" b="0" i="1" smtClean="0">
                                  <a:latin typeface="Cambria Math" panose="02040503050406030204" pitchFamily="18" charset="0"/>
                                </a:rPr>
                              </m:ctrlPr>
                            </m:sSubPr>
                            <m:e>
                              <m:r>
                                <a:rPr lang="zh-CN" altLang="en-US" sz="1600" b="0" i="1" smtClean="0">
                                  <a:latin typeface="Cambria Math" panose="02040503050406030204" pitchFamily="18" charset="0"/>
                                </a:rPr>
                                <m:t>𝜌</m:t>
                              </m:r>
                            </m:e>
                            <m:sub>
                              <m:r>
                                <a:rPr lang="en-US" altLang="zh-CN" sz="1600" b="0" i="1" smtClean="0">
                                  <a:latin typeface="Cambria Math" panose="02040503050406030204" pitchFamily="18" charset="0"/>
                                </a:rPr>
                                <m:t>2</m:t>
                              </m:r>
                            </m:sub>
                          </m:sSub>
                        </m:den>
                      </m:f>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𝑝</m:t>
                          </m:r>
                        </m:e>
                        <m:sub>
                          <m:r>
                            <a:rPr lang="en-US" altLang="zh-CN" sz="1600" b="0" i="1" smtClean="0">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rPr>
                            <m:t>12</m:t>
                          </m:r>
                        </m:sub>
                      </m:sSub>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𝑓</m:t>
                              </m:r>
                            </m:e>
                          </m:acc>
                        </m:e>
                        <m:sub>
                          <m:r>
                            <a:rPr lang="en-US" altLang="zh-CN" sz="1600" b="0" i="1" smtClean="0">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b="0" i="1" smtClean="0">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b="0" i="1" smtClean="0">
                                  <a:latin typeface="Cambria Math" panose="02040503050406030204" pitchFamily="18" charset="0"/>
                                </a:rPr>
                                <m:t>1</m:t>
                              </m:r>
                            </m:sub>
                          </m:sSub>
                        </m:den>
                      </m:f>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𝑝</m:t>
                          </m:r>
                        </m:e>
                        <m:sub>
                          <m:r>
                            <a:rPr lang="en-US" altLang="zh-CN" sz="1600" b="0" i="1" smtClean="0">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m:t>
                          </m:r>
                          <m:r>
                            <a:rPr lang="en-US" altLang="zh-CN" sz="1600" b="0" i="1" smtClean="0">
                              <a:latin typeface="Cambria Math" panose="02040503050406030204" pitchFamily="18" charset="0"/>
                            </a:rPr>
                            <m:t>1</m:t>
                          </m:r>
                        </m:sub>
                      </m:sSub>
                    </m:oMath>
                  </m:oMathPara>
                </a14:m>
                <a:endParaRPr lang="en-US" altLang="zh-CN" sz="1600" dirty="0"/>
              </a:p>
              <a:p>
                <a:pPr marL="0" indent="0">
                  <a:buNone/>
                </a:pPr>
                <a:endParaRPr lang="en-US" altLang="zh-CN" sz="16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smtClean="0">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smtClean="0">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b="0" i="1" smtClean="0">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b="0" i="1" smtClean="0">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b="0" i="1" smtClean="0">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b="0" i="1" smtClean="0">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b="0" i="1" smtClean="0">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b="0" i="1" smtClean="0">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rPr>
                            <m:t>21</m:t>
                          </m:r>
                        </m:sub>
                      </m:sSub>
                    </m:oMath>
                  </m:oMathPara>
                </a14:m>
                <a:endParaRPr lang="en-US" altLang="zh-CN" sz="1600" dirty="0"/>
              </a:p>
            </p:txBody>
          </p:sp>
        </mc:Choice>
        <mc:Fallback>
          <p:sp>
            <p:nvSpPr>
              <p:cNvPr id="89" name="内容占位符 88">
                <a:extLst>
                  <a:ext uri="{FF2B5EF4-FFF2-40B4-BE49-F238E27FC236}">
                    <a16:creationId xmlns:a16="http://schemas.microsoft.com/office/drawing/2014/main" id="{863BD18E-EA56-4FFF-8D74-4AADEB58D10F}"/>
                  </a:ext>
                </a:extLst>
              </p:cNvPr>
              <p:cNvSpPr>
                <a:spLocks noGrp="1" noRot="1" noChangeAspect="1" noMove="1" noResize="1" noEditPoints="1" noAdjustHandles="1" noChangeArrowheads="1" noChangeShapeType="1" noTextEdit="1"/>
              </p:cNvSpPr>
              <p:nvPr>
                <p:ph sz="half" idx="2"/>
              </p:nvPr>
            </p:nvSpPr>
            <p:spPr>
              <a:xfrm>
                <a:off x="5881800" y="4413452"/>
                <a:ext cx="2857257" cy="232037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p:cxnSp>
        <p:nvCxnSpPr>
          <p:cNvPr id="93" name="连接符: 肘形 92">
            <a:extLst>
              <a:ext uri="{FF2B5EF4-FFF2-40B4-BE49-F238E27FC236}">
                <a16:creationId xmlns:a16="http://schemas.microsoft.com/office/drawing/2014/main" id="{D785C946-EA62-4E30-8DDC-368E140197E1}"/>
              </a:ext>
            </a:extLst>
          </p:cNvPr>
          <p:cNvCxnSpPr>
            <a:cxnSpLocks/>
          </p:cNvCxnSpPr>
          <p:nvPr/>
        </p:nvCxnSpPr>
        <p:spPr>
          <a:xfrm rot="5400000">
            <a:off x="8443138" y="5724278"/>
            <a:ext cx="763981" cy="399566"/>
          </a:xfrm>
          <a:prstGeom prst="bentConnector3">
            <a:avLst>
              <a:gd name="adj1" fmla="val 9807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762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spTree>
    <p:extLst>
      <p:ext uri="{BB962C8B-B14F-4D97-AF65-F5344CB8AC3E}">
        <p14:creationId xmlns:p14="http://schemas.microsoft.com/office/powerpoint/2010/main" val="7873595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FFC000"/>
                          </a:solidFill>
                          <a:latin typeface="Cambria Math" panose="02040503050406030204" pitchFamily="18" charset="0"/>
                        </a:rPr>
                        <m:t>𝜌</m:t>
                      </m:r>
                      <m:acc>
                        <m:accPr>
                          <m:chr m:val="⃗"/>
                          <m:ctrlPr>
                            <a:rPr lang="en-US" altLang="zh-CN" i="1">
                              <a:solidFill>
                                <a:srgbClr val="FFC000"/>
                              </a:solidFill>
                              <a:latin typeface="Cambria Math" panose="02040503050406030204" pitchFamily="18" charset="0"/>
                            </a:rPr>
                          </m:ctrlPr>
                        </m:accPr>
                        <m:e>
                          <m:r>
                            <a:rPr lang="en-US" altLang="zh-CN" i="1">
                              <a:solidFill>
                                <a:srgbClr val="FFC00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边界粒子体积大小对液体密度的影响：</a:t>
                </a:r>
                <a14:m>
                  <m:oMath xmlns:m="http://schemas.openxmlformats.org/officeDocument/2006/math">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𝑉</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oMath>
                </a14:m>
                <a:endParaRPr lang="en-US" altLang="zh-CN" sz="1800" dirty="0"/>
              </a:p>
              <a:p>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两个液体粒子之间的压力：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𝑗</m:t>
                            </m:r>
                          </m:sub>
                        </m:sSub>
                      </m:num>
                      <m:den>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𝜌</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b="0" i="1" smtClean="0">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b="0" i="1" smtClean="0">
                                <a:latin typeface="Cambria Math" panose="02040503050406030204" pitchFamily="18" charset="0"/>
                              </a:rPr>
                              <m:t>𝑥</m:t>
                            </m:r>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r>
                              <a:rPr lang="en-US" altLang="zh-CN" sz="1800" i="1">
                                <a:latin typeface="Cambria Math" panose="02040503050406030204" pitchFamily="18" charset="0"/>
                              </a:rPr>
                              <m:t>𝑥</m:t>
                            </m:r>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0AF0629-AFF8-4986-BAE4-FF62A9D70443}"/>
              </a:ext>
            </a:extLst>
          </p:cNvPr>
          <p:cNvPicPr>
            <a:picLocks noChangeAspect="1"/>
          </p:cNvPicPr>
          <p:nvPr/>
        </p:nvPicPr>
        <p:blipFill>
          <a:blip r:embed="rId4"/>
          <a:stretch>
            <a:fillRect/>
          </a:stretch>
        </p:blipFill>
        <p:spPr>
          <a:xfrm>
            <a:off x="6758940" y="1825625"/>
            <a:ext cx="4876800" cy="1958110"/>
          </a:xfrm>
          <a:prstGeom prst="rect">
            <a:avLst/>
          </a:prstGeom>
        </p:spPr>
      </p:pic>
    </p:spTree>
    <p:extLst>
      <p:ext uri="{BB962C8B-B14F-4D97-AF65-F5344CB8AC3E}">
        <p14:creationId xmlns:p14="http://schemas.microsoft.com/office/powerpoint/2010/main" val="2712168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zh-CN" altLang="en-US" sz="2400" i="1" dirty="0" smtClean="0">
                            <a:latin typeface="Cambria Math" panose="02040503050406030204" pitchFamily="18" charset="0"/>
                          </a:rPr>
                        </m:ctrlPr>
                      </m:sSubPr>
                      <m:e>
                        <m:r>
                          <a:rPr lang="zh-CN" altLang="en-US" sz="2400" i="1" dirty="0" smtClean="0">
                            <a:latin typeface="Cambria Math" panose="02040503050406030204" pitchFamily="18" charset="0"/>
                          </a:rPr>
                          <m:t>𝐹</m:t>
                        </m:r>
                      </m:e>
                      <m:sub>
                        <m:r>
                          <a:rPr lang="zh-CN" altLang="en-US" sz="2400" i="1" dirty="0" smtClean="0">
                            <a:latin typeface="Cambria Math" panose="02040503050406030204" pitchFamily="18" charset="0"/>
                          </a:rPr>
                          <m:t>𝑖𝑛𝑡𝑒</m:t>
                        </m:r>
                        <m:r>
                          <a:rPr lang="en-US" altLang="zh-CN" sz="2400" b="0" i="1" dirty="0" smtClean="0">
                            <a:latin typeface="Cambria Math" panose="02040503050406030204" pitchFamily="18" charset="0"/>
                          </a:rPr>
                          <m:t>𝑟</m:t>
                        </m:r>
                        <m:r>
                          <a:rPr lang="zh-CN" altLang="en-US" sz="2400" i="1" dirty="0" smtClean="0">
                            <a:latin typeface="Cambria Math" panose="02040503050406030204" pitchFamily="18" charset="0"/>
                          </a:rPr>
                          <m:t>𝑛𝑎𝑙</m:t>
                        </m:r>
                      </m:sub>
                    </m:sSub>
                  </m:oMath>
                </a14:m>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zh-CN" altLang="en-US" sz="2400" i="1" dirty="0">
                            <a:latin typeface="Cambria Math" panose="02040503050406030204" pitchFamily="18" charset="0"/>
                          </a:rPr>
                        </m:ctrlPr>
                      </m:sSubPr>
                      <m:e>
                        <m:r>
                          <a:rPr lang="zh-CN" altLang="en-US" sz="2400" i="1" dirty="0">
                            <a:latin typeface="Cambria Math" panose="02040503050406030204" pitchFamily="18" charset="0"/>
                          </a:rPr>
                          <m:t>𝐹</m:t>
                        </m:r>
                      </m:e>
                      <m:sub>
                        <m:r>
                          <a:rPr lang="zh-CN" altLang="en-US" sz="2400" i="1" dirty="0">
                            <a:latin typeface="Cambria Math" panose="02040503050406030204" pitchFamily="18" charset="0"/>
                          </a:rPr>
                          <m:t>𝑒𝑥𝑡𝑒𝑟𝑛𝑎𝑙</m:t>
                        </m:r>
                      </m:sub>
                    </m:sSub>
                    <m:r>
                      <a:rPr lang="zh-CN" altLang="en-US" sz="2400" i="1" dirty="0">
                        <a:latin typeface="Cambria Math" panose="02040503050406030204" pitchFamily="18" charset="0"/>
                      </a:rPr>
                      <m:t> </m:t>
                    </m:r>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r>
                      <a:rPr lang="zh-CN" altLang="en-US" sz="2400" i="1" smtClean="0">
                        <a:latin typeface="Cambria Math" panose="02040503050406030204" pitchFamily="18" charset="0"/>
                      </a:rPr>
                      <m:t>𝐹</m:t>
                    </m:r>
                    <m:r>
                      <a:rPr lang="zh-CN" altLang="en-US" sz="2400" i="0" smtClean="0">
                        <a:latin typeface="Cambria Math" panose="02040503050406030204" pitchFamily="18" charset="0"/>
                      </a:rPr>
                      <m:t>=</m:t>
                    </m:r>
                    <m:sSub>
                      <m:sSubPr>
                        <m:ctrlPr>
                          <a:rPr lang="zh-CN" altLang="en-US" sz="2400" i="1" smtClean="0">
                            <a:latin typeface="Cambria Math" panose="02040503050406030204" pitchFamily="18" charset="0"/>
                          </a:rPr>
                        </m:ctrlPr>
                      </m:sSubPr>
                      <m:e>
                        <m:r>
                          <a:rPr lang="zh-CN" altLang="en-US" sz="2400" i="1" smtClean="0">
                            <a:latin typeface="Cambria Math" panose="02040503050406030204" pitchFamily="18" charset="0"/>
                          </a:rPr>
                          <m:t>𝐹</m:t>
                        </m:r>
                      </m:e>
                      <m:sub>
                        <m:r>
                          <a:rPr lang="zh-CN" altLang="en-US" sz="2400" i="1" smtClean="0">
                            <a:latin typeface="Cambria Math" panose="02040503050406030204" pitchFamily="18" charset="0"/>
                          </a:rPr>
                          <m:t>𝑖𝑛𝑡𝑒𝑟𝑛𝑎𝑙</m:t>
                        </m:r>
                      </m:sub>
                    </m:sSub>
                    <m:r>
                      <a:rPr lang="zh-CN" altLang="en-US" sz="2400" i="0" smtClean="0">
                        <a:latin typeface="Cambria Math" panose="02040503050406030204" pitchFamily="18" charset="0"/>
                      </a:rPr>
                      <m:t>+</m:t>
                    </m:r>
                    <m:sSub>
                      <m:sSubPr>
                        <m:ctrlPr>
                          <a:rPr lang="zh-CN" altLang="en-US" sz="2400" i="1" smtClean="0">
                            <a:latin typeface="Cambria Math" panose="02040503050406030204" pitchFamily="18" charset="0"/>
                          </a:rPr>
                        </m:ctrlPr>
                      </m:sSubPr>
                      <m:e>
                        <m:r>
                          <a:rPr lang="zh-CN" altLang="en-US" sz="2400" i="1" smtClean="0">
                            <a:latin typeface="Cambria Math" panose="02040503050406030204" pitchFamily="18" charset="0"/>
                          </a:rPr>
                          <m:t>𝐹</m:t>
                        </m:r>
                      </m:e>
                      <m:sub>
                        <m:r>
                          <a:rPr lang="zh-CN" altLang="en-US" sz="240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r>
                      <a:rPr lang="en-US" altLang="zh-CN" sz="2400" i="1" dirty="0" smtClean="0">
                        <a:latin typeface="Cambria Math" panose="02040503050406030204" pitchFamily="18" charset="0"/>
                      </a:rPr>
                      <m:t>𝑎</m:t>
                    </m:r>
                    <m:r>
                      <a:rPr lang="en-US" altLang="zh-CN" sz="2400" i="0" dirty="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𝐹</m:t>
                        </m:r>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r>
                      <a:rPr lang="en-US" altLang="zh-CN" sz="2400" i="1" dirty="0" smtClean="0">
                        <a:latin typeface="Cambria Math" panose="02040503050406030204" pitchFamily="18" charset="0"/>
                      </a:rPr>
                      <m:t>𝑣</m:t>
                    </m:r>
                    <m:r>
                      <a:rPr lang="en-US" altLang="zh-CN" sz="2400" i="0" dirty="0" smtClean="0">
                        <a:latin typeface="Cambria Math" panose="02040503050406030204" pitchFamily="18" charset="0"/>
                      </a:rPr>
                      <m:t>=</m:t>
                    </m:r>
                    <m:r>
                      <a:rPr lang="en-US" altLang="zh-CN" sz="2400" i="1" dirty="0" smtClean="0">
                        <a:latin typeface="Cambria Math" panose="02040503050406030204" pitchFamily="18" charset="0"/>
                      </a:rPr>
                      <m:t>𝑎𝑡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r>
                          <a:rPr lang="en-US" altLang="zh-CN" sz="2400" i="1" dirty="0">
                            <a:latin typeface="Cambria Math" panose="02040503050406030204" pitchFamily="18" charset="0"/>
                          </a:rPr>
                          <m:t>𝑥</m:t>
                        </m:r>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r>
                      <a:rPr lang="en-US" altLang="zh-CN" sz="2400" i="1" dirty="0">
                        <a:latin typeface="Cambria Math" panose="02040503050406030204" pitchFamily="18" charset="0"/>
                      </a:rPr>
                      <m:t>𝑣𝑡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t="-15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t>欧拉视角</a:t>
            </a:r>
            <a:endParaRPr lang="en-US" altLang="zh-CN" dirty="0"/>
          </a:p>
          <a:p>
            <a:pPr lvl="1"/>
            <a:r>
              <a:rPr lang="zh-CN" altLang="en-US" dirty="0"/>
              <a:t>固定位置</a:t>
            </a:r>
            <a:endParaRPr lang="en-US" altLang="zh-CN" dirty="0"/>
          </a:p>
          <a:p>
            <a:pPr lvl="1"/>
            <a:r>
              <a:rPr lang="zh-CN" altLang="en-US" dirty="0"/>
              <a:t>流体流过时测量物理量</a:t>
            </a:r>
          </a:p>
          <a:p>
            <a:endParaRPr lang="zh-CN" altLang="en-US" dirty="0"/>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t>拉格朗日视角</a:t>
            </a:r>
            <a:endParaRPr lang="en-US" altLang="zh-CN" dirty="0"/>
          </a:p>
          <a:p>
            <a:pPr lvl="1"/>
            <a:r>
              <a:rPr lang="zh-CN" altLang="en-US" dirty="0"/>
              <a:t>运动的粒子</a:t>
            </a:r>
            <a:endParaRPr lang="en-US" altLang="zh-CN" dirty="0"/>
          </a:p>
          <a:p>
            <a:pPr lvl="1"/>
            <a:r>
              <a:rPr lang="zh-CN" altLang="en-US" dirty="0"/>
              <a:t>粒子携带对应的物理量</a:t>
            </a:r>
          </a:p>
          <a:p>
            <a:endParaRPr lang="zh-CN" altLang="en-US" dirty="0"/>
          </a:p>
        </p:txBody>
      </p:sp>
      <p:grpSp>
        <p:nvGrpSpPr>
          <p:cNvPr id="5" name="组合 4">
            <a:extLst>
              <a:ext uri="{FF2B5EF4-FFF2-40B4-BE49-F238E27FC236}">
                <a16:creationId xmlns:a16="http://schemas.microsoft.com/office/drawing/2014/main" id="{AE611569-4CD4-4066-AF62-375F2E60BD8B}"/>
              </a:ext>
            </a:extLst>
          </p:cNvPr>
          <p:cNvGrpSpPr/>
          <p:nvPr/>
        </p:nvGrpSpPr>
        <p:grpSpPr>
          <a:xfrm>
            <a:off x="1422824" y="3458629"/>
            <a:ext cx="3636136" cy="2718334"/>
            <a:chOff x="6400798" y="2755365"/>
            <a:chExt cx="3636136" cy="2718334"/>
          </a:xfrm>
        </p:grpSpPr>
        <p:grpSp>
          <p:nvGrpSpPr>
            <p:cNvPr id="6" name="组合 5">
              <a:extLst>
                <a:ext uri="{FF2B5EF4-FFF2-40B4-BE49-F238E27FC236}">
                  <a16:creationId xmlns:a16="http://schemas.microsoft.com/office/drawing/2014/main" id="{BC7140CE-C1B3-478C-BEFA-9B5F5FCB39B8}"/>
                </a:ext>
              </a:extLst>
            </p:cNvPr>
            <p:cNvGrpSpPr/>
            <p:nvPr/>
          </p:nvGrpSpPr>
          <p:grpSpPr>
            <a:xfrm>
              <a:off x="6400799" y="2940766"/>
              <a:ext cx="3636135" cy="2520233"/>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6400798"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7006821"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7612844"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8218867"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10036933"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8824890"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9430913"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6400799" y="5460999"/>
              <a:ext cx="36361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6400799" y="5473699"/>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6400799" y="2755365"/>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6400799" y="3434948"/>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6400799" y="4114531"/>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6400799" y="4794114"/>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3900000">
              <a:off x="6592648" y="2826130"/>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900000">
              <a:off x="7246475" y="308529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7856081" y="3835215"/>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7838745" y="4400864"/>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6620421" y="3651742"/>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6603521" y="5032443"/>
              <a:ext cx="126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7303271" y="3698592"/>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7813982" y="326261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6605138" y="4284526"/>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8473890" y="3726861"/>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8418104" y="4347708"/>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8438956" y="5070409"/>
              <a:ext cx="9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7255648" y="5069853"/>
              <a:ext cx="126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7893191" y="5077477"/>
              <a:ext cx="108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9099607" y="5077719"/>
              <a:ext cx="9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9714554" y="5044480"/>
              <a:ext cx="72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7192831" y="4390059"/>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8916313" y="4326126"/>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9594514" y="4389847"/>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9126525" y="3767125"/>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9721128" y="3678580"/>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8402809" y="285183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9010900" y="3052625"/>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9688408" y="3219900"/>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47" name="组合 46">
            <a:extLst>
              <a:ext uri="{FF2B5EF4-FFF2-40B4-BE49-F238E27FC236}">
                <a16:creationId xmlns:a16="http://schemas.microsoft.com/office/drawing/2014/main" id="{5E3FB2D8-7259-4F7C-9C25-3011C563B63F}"/>
              </a:ext>
            </a:extLst>
          </p:cNvPr>
          <p:cNvGrpSpPr/>
          <p:nvPr/>
        </p:nvGrpSpPr>
        <p:grpSpPr>
          <a:xfrm>
            <a:off x="6889368" y="3485713"/>
            <a:ext cx="3636135" cy="2621560"/>
            <a:chOff x="1180477" y="2781095"/>
            <a:chExt cx="3636135" cy="2621560"/>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1180477" y="2877657"/>
              <a:ext cx="3636135" cy="2524998"/>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4800000">
              <a:off x="1376252" y="2790570"/>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900000">
              <a:off x="1934177" y="296582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1200000">
              <a:off x="1818962" y="377025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392523" y="393276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1732753" y="429907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1200000">
              <a:off x="1691495" y="490095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1200000">
              <a:off x="3139933" y="4070882"/>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1200000">
              <a:off x="3458269" y="4304427"/>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1200000">
              <a:off x="2656174" y="436457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1200000">
              <a:off x="3966374" y="310828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2400000">
              <a:off x="2630267" y="326265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3600000">
              <a:off x="4489588" y="3221230"/>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4800000">
              <a:off x="3000120" y="291680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1200000">
              <a:off x="3114189" y="496078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3544403" y="360644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1200000">
              <a:off x="2591239" y="487555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4192499" y="4393692"/>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4141170" y="387410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4027320" y="4940703"/>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7200000">
              <a:off x="3609389" y="500713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467224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lstStyle/>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a:p>
            <a:r>
              <a:rPr lang="zh-CN" altLang="en-US" dirty="0"/>
              <a:t>约束组合</a:t>
            </a:r>
            <a:endParaRPr lang="en-US" altLang="zh-CN" dirty="0"/>
          </a:p>
          <a:p>
            <a:pPr lvl="1"/>
            <a:r>
              <a:rPr lang="zh-CN" altLang="en-US" dirty="0"/>
              <a:t>融化，相位变化</a:t>
            </a:r>
            <a:endParaRPr lang="en-US" altLang="zh-CN" dirty="0"/>
          </a:p>
          <a:p>
            <a:pPr lvl="1"/>
            <a:r>
              <a:rPr lang="zh-CN" altLang="en-US" dirty="0"/>
              <a:t>硬布，可弯曲的金属</a:t>
            </a:r>
          </a:p>
        </p:txBody>
      </p:sp>
    </p:spTree>
    <p:extLst>
      <p:ext uri="{BB962C8B-B14F-4D97-AF65-F5344CB8AC3E}">
        <p14:creationId xmlns:p14="http://schemas.microsoft.com/office/powerpoint/2010/main" val="1345096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5746-9BE9-4C95-9B68-698E87331836}"/>
              </a:ext>
            </a:extLst>
          </p:cNvPr>
          <p:cNvSpPr>
            <a:spLocks noGrp="1"/>
          </p:cNvSpPr>
          <p:nvPr>
            <p:ph type="title"/>
          </p:nvPr>
        </p:nvSpPr>
        <p:spPr/>
        <p:txBody>
          <a:bodyPr/>
          <a:lstStyle/>
          <a:p>
            <a:r>
              <a:rPr lang="zh-CN" altLang="en-US" dirty="0"/>
              <a:t>基于力的动力学缺陷</a:t>
            </a:r>
          </a:p>
        </p:txBody>
      </p:sp>
      <p:sp>
        <p:nvSpPr>
          <p:cNvPr id="3" name="内容占位符 2">
            <a:extLst>
              <a:ext uri="{FF2B5EF4-FFF2-40B4-BE49-F238E27FC236}">
                <a16:creationId xmlns:a16="http://schemas.microsoft.com/office/drawing/2014/main" id="{41C40EC0-EDAF-4FD0-A9B9-9314D3857ED0}"/>
              </a:ext>
            </a:extLst>
          </p:cNvPr>
          <p:cNvSpPr>
            <a:spLocks noGrp="1"/>
          </p:cNvSpPr>
          <p:nvPr>
            <p:ph idx="1"/>
          </p:nvPr>
        </p:nvSpPr>
        <p:spPr>
          <a:xfrm>
            <a:off x="838200" y="4752208"/>
            <a:ext cx="6332304" cy="1855325"/>
          </a:xfrm>
        </p:spPr>
        <p:txBody>
          <a:bodyPr>
            <a:normAutofit/>
          </a:bodyPr>
          <a:lstStyle/>
          <a:p>
            <a:r>
              <a:rPr lang="zh-CN" altLang="en-US" dirty="0"/>
              <a:t>碰撞分离需要刚度系数计算碰撞力</a:t>
            </a:r>
            <a:endParaRPr lang="en-US" altLang="zh-CN" dirty="0"/>
          </a:p>
          <a:p>
            <a:r>
              <a:rPr lang="zh-CN" altLang="en-US" dirty="0"/>
              <a:t>刚度系数太小，穿透明显</a:t>
            </a:r>
            <a:endParaRPr lang="en-US" altLang="zh-CN" dirty="0"/>
          </a:p>
          <a:p>
            <a:r>
              <a:rPr lang="zh-CN" altLang="en-US" dirty="0"/>
              <a:t>刚度系数太大，需要更小步长求解</a:t>
            </a:r>
          </a:p>
        </p:txBody>
      </p:sp>
      <p:pic>
        <p:nvPicPr>
          <p:cNvPr id="4" name="内容占位符 3">
            <a:extLst>
              <a:ext uri="{FF2B5EF4-FFF2-40B4-BE49-F238E27FC236}">
                <a16:creationId xmlns:a16="http://schemas.microsoft.com/office/drawing/2014/main" id="{3C23C218-DC37-44B7-B6EA-8B36348E66D0}"/>
              </a:ext>
            </a:extLst>
          </p:cNvPr>
          <p:cNvPicPr>
            <a:picLocks noChangeAspect="1"/>
          </p:cNvPicPr>
          <p:nvPr/>
        </p:nvPicPr>
        <p:blipFill>
          <a:blip r:embed="rId3"/>
          <a:stretch>
            <a:fillRect/>
          </a:stretch>
        </p:blipFill>
        <p:spPr>
          <a:xfrm>
            <a:off x="838199" y="2040910"/>
            <a:ext cx="6332305" cy="2361076"/>
          </a:xfrm>
          <a:prstGeom prst="rect">
            <a:avLst/>
          </a:prstGeom>
        </p:spPr>
      </p:pic>
      <p:sp>
        <p:nvSpPr>
          <p:cNvPr id="6" name="内容占位符 2">
            <a:extLst>
              <a:ext uri="{FF2B5EF4-FFF2-40B4-BE49-F238E27FC236}">
                <a16:creationId xmlns:a16="http://schemas.microsoft.com/office/drawing/2014/main" id="{F19218A6-EA42-4381-A772-FCBD5FA6AE25}"/>
              </a:ext>
            </a:extLst>
          </p:cNvPr>
          <p:cNvSpPr txBox="1">
            <a:spLocks/>
          </p:cNvSpPr>
          <p:nvPr/>
        </p:nvSpPr>
        <p:spPr>
          <a:xfrm>
            <a:off x="7337777" y="2061217"/>
            <a:ext cx="4016023" cy="229544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BAFAE718-245A-446E-B4D4-19116293A902}"/>
                  </a:ext>
                </a:extLst>
              </p:cNvPr>
              <p:cNvSpPr txBox="1">
                <a:spLocks/>
              </p:cNvSpPr>
              <p:nvPr/>
            </p:nvSpPr>
            <p:spPr>
              <a:xfrm>
                <a:off x="7337776" y="2061217"/>
                <a:ext cx="4492979" cy="185532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发生穿透碰撞，求分离的力</a:t>
                </a:r>
                <a:endParaRPr lang="en-US" altLang="zh-CN" b="1" dirty="0">
                  <a:latin typeface="微软雅黑" panose="020B0503020204020204" pitchFamily="34" charset="-122"/>
                  <a:ea typeface="微软雅黑" panose="020B0503020204020204" pitchFamily="34" charset="-122"/>
                </a:endParaRPr>
              </a:p>
              <a:p>
                <a14:m>
                  <m:oMath xmlns:m="http://schemas.openxmlformats.org/officeDocument/2006/math">
                    <m:r>
                      <a:rPr lang="en-US" altLang="zh-CN" b="1" i="1" smtClean="0">
                        <a:latin typeface="Cambria Math" panose="02040503050406030204" pitchFamily="18" charset="0"/>
                      </a:rPr>
                      <m:t>𝒂</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1" i="1" smtClean="0">
                            <a:latin typeface="Cambria Math" panose="02040503050406030204" pitchFamily="18" charset="0"/>
                          </a:rPr>
                          <m:t>𝑭</m:t>
                        </m:r>
                      </m:num>
                      <m:den>
                        <m:r>
                          <a:rPr lang="en-US" altLang="zh-CN" b="0" i="1" smtClean="0">
                            <a:latin typeface="Cambria Math" panose="02040503050406030204" pitchFamily="18" charset="0"/>
                          </a:rPr>
                          <m:t>𝑚</m:t>
                        </m:r>
                      </m:den>
                    </m:f>
                  </m:oMath>
                </a14:m>
                <a:r>
                  <a:rPr lang="en-US" altLang="zh-CN" dirty="0"/>
                  <a:t> </a:t>
                </a:r>
                <a:r>
                  <a:rPr lang="zh-CN" altLang="en-US" dirty="0"/>
                  <a:t>，</a:t>
                </a:r>
                <a14:m>
                  <m:oMath xmlns:m="http://schemas.openxmlformats.org/officeDocument/2006/math">
                    <m:r>
                      <a:rPr lang="en-US" altLang="zh-CN" b="1" i="1" dirty="0" smtClean="0">
                        <a:latin typeface="Cambria Math" panose="02040503050406030204" pitchFamily="18" charset="0"/>
                      </a:rPr>
                      <m:t>𝒗</m:t>
                    </m:r>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𝒂</m:t>
                    </m:r>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 </m:t>
                    </m:r>
                  </m:oMath>
                </a14:m>
                <a:endParaRPr lang="en-US" altLang="zh-CN" dirty="0"/>
              </a:p>
              <a:p>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r>
                      <a:rPr lang="en-US" altLang="zh-CN" b="0" i="1" smtClean="0">
                        <a:latin typeface="Cambria Math" panose="02040503050406030204" pitchFamily="18" charset="0"/>
                        <a:ea typeface="Cambria Math" panose="02040503050406030204" pitchFamily="18" charset="0"/>
                      </a:rPr>
                      <m:t>𝑡</m:t>
                    </m:r>
                  </m:oMath>
                </a14:m>
                <a:endParaRPr lang="en-US" altLang="zh-CN" dirty="0"/>
              </a:p>
            </p:txBody>
          </p:sp>
        </mc:Choice>
        <mc:Fallback xmlns="">
          <p:sp>
            <p:nvSpPr>
              <p:cNvPr id="7" name="内容占位符 2">
                <a:extLst>
                  <a:ext uri="{FF2B5EF4-FFF2-40B4-BE49-F238E27FC236}">
                    <a16:creationId xmlns:a16="http://schemas.microsoft.com/office/drawing/2014/main" id="{BAFAE718-245A-446E-B4D4-19116293A902}"/>
                  </a:ext>
                </a:extLst>
              </p:cNvPr>
              <p:cNvSpPr txBox="1">
                <a:spLocks noRot="1" noChangeAspect="1" noMove="1" noResize="1" noEditPoints="1" noAdjustHandles="1" noChangeArrowheads="1" noChangeShapeType="1" noTextEdit="1"/>
              </p:cNvSpPr>
              <p:nvPr/>
            </p:nvSpPr>
            <p:spPr>
              <a:xfrm>
                <a:off x="7337776" y="2061217"/>
                <a:ext cx="4492979" cy="1855325"/>
              </a:xfrm>
              <a:prstGeom prst="rect">
                <a:avLst/>
              </a:prstGeom>
              <a:blipFill>
                <a:blip r:embed="rId4"/>
                <a:stretch>
                  <a:fillRect l="-2171" t="-2961" r="-2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45710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5746-9BE9-4C95-9B68-698E87331836}"/>
              </a:ext>
            </a:extLst>
          </p:cNvPr>
          <p:cNvSpPr>
            <a:spLocks noGrp="1"/>
          </p:cNvSpPr>
          <p:nvPr>
            <p:ph type="title"/>
          </p:nvPr>
        </p:nvSpPr>
        <p:spPr/>
        <p:txBody>
          <a:bodyPr/>
          <a:lstStyle/>
          <a:p>
            <a:r>
              <a:rPr lang="zh-CN" altLang="en-US" dirty="0"/>
              <a:t>基于位置的动力学</a:t>
            </a:r>
            <a:br>
              <a:rPr lang="en-US" altLang="zh-CN" dirty="0"/>
            </a:br>
            <a:r>
              <a:rPr lang="en-US" altLang="zh-CN" dirty="0"/>
              <a:t>(Position Based Dynamics)</a:t>
            </a:r>
            <a:endParaRPr lang="zh-CN" altLang="en-US" dirty="0"/>
          </a:p>
        </p:txBody>
      </p:sp>
      <p:sp>
        <p:nvSpPr>
          <p:cNvPr id="5" name="内容占位符 4">
            <a:extLst>
              <a:ext uri="{FF2B5EF4-FFF2-40B4-BE49-F238E27FC236}">
                <a16:creationId xmlns:a16="http://schemas.microsoft.com/office/drawing/2014/main" id="{E3E93614-119C-4DDB-B2F8-7D6C19325455}"/>
              </a:ext>
            </a:extLst>
          </p:cNvPr>
          <p:cNvSpPr>
            <a:spLocks noGrp="1"/>
          </p:cNvSpPr>
          <p:nvPr>
            <p:ph idx="1"/>
          </p:nvPr>
        </p:nvSpPr>
        <p:spPr>
          <a:xfrm>
            <a:off x="838199" y="4661429"/>
            <a:ext cx="10515599" cy="2012597"/>
          </a:xfrm>
        </p:spPr>
        <p:txBody>
          <a:bodyPr>
            <a:normAutofit/>
          </a:bodyPr>
          <a:lstStyle/>
          <a:p>
            <a:r>
              <a:rPr lang="zh-CN" altLang="en-US" dirty="0"/>
              <a:t>只检测发生穿透碰撞</a:t>
            </a:r>
            <a:endParaRPr lang="en-US" altLang="zh-CN" dirty="0"/>
          </a:p>
          <a:p>
            <a:r>
              <a:rPr lang="zh-CN" altLang="en-US" dirty="0"/>
              <a:t>根据约束计算物体修正位置，使其分离</a:t>
            </a:r>
            <a:endParaRPr lang="en-US" altLang="zh-CN" dirty="0"/>
          </a:p>
          <a:p>
            <a:r>
              <a:rPr lang="zh-CN" altLang="en-US" dirty="0"/>
              <a:t>根据修正位置求解速度</a:t>
            </a:r>
            <a:endParaRPr lang="en-US" altLang="zh-CN" dirty="0"/>
          </a:p>
        </p:txBody>
      </p:sp>
      <p:pic>
        <p:nvPicPr>
          <p:cNvPr id="6" name="内容占位符 3">
            <a:extLst>
              <a:ext uri="{FF2B5EF4-FFF2-40B4-BE49-F238E27FC236}">
                <a16:creationId xmlns:a16="http://schemas.microsoft.com/office/drawing/2014/main" id="{EC9DF67A-B137-4C63-B5C8-D47138703DA5}"/>
              </a:ext>
            </a:extLst>
          </p:cNvPr>
          <p:cNvPicPr>
            <a:picLocks noChangeAspect="1"/>
          </p:cNvPicPr>
          <p:nvPr/>
        </p:nvPicPr>
        <p:blipFill>
          <a:blip r:embed="rId3"/>
          <a:stretch>
            <a:fillRect/>
          </a:stretch>
        </p:blipFill>
        <p:spPr>
          <a:xfrm>
            <a:off x="838200" y="1927225"/>
            <a:ext cx="6927186" cy="2497667"/>
          </a:xfrm>
          <a:prstGeom prst="rect">
            <a:avLst/>
          </a:prstGeom>
        </p:spPr>
      </p:pic>
    </p:spTree>
    <p:extLst>
      <p:ext uri="{BB962C8B-B14F-4D97-AF65-F5344CB8AC3E}">
        <p14:creationId xmlns:p14="http://schemas.microsoft.com/office/powerpoint/2010/main" val="2668597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9B7604-4B30-4FFA-8E5A-68F803BC1135}"/>
              </a:ext>
            </a:extLst>
          </p:cNvPr>
          <p:cNvSpPr>
            <a:spLocks noGrp="1"/>
          </p:cNvSpPr>
          <p:nvPr>
            <p:ph type="title"/>
          </p:nvPr>
        </p:nvSpPr>
        <p:spPr/>
        <p:txBody>
          <a:bodyPr/>
          <a:lstStyle/>
          <a:p>
            <a:r>
              <a:rPr lang="zh-CN" altLang="en-US" dirty="0"/>
              <a:t>约束是什么？</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07821541-898C-48F6-A745-86D4908291E3}"/>
                  </a:ext>
                </a:extLst>
              </p:cNvPr>
              <p:cNvSpPr>
                <a:spLocks noGrp="1"/>
              </p:cNvSpPr>
              <p:nvPr>
                <p:ph idx="1"/>
              </p:nvPr>
            </p:nvSpPr>
            <p:spPr/>
            <p:txBody>
              <a:bodyPr/>
              <a:lstStyle/>
              <a:p>
                <a:r>
                  <a:rPr lang="zh-CN" altLang="en-US" dirty="0"/>
                  <a:t>约束是一个优化问题的解需要符合的条件。</a:t>
                </a:r>
                <a:endParaRPr lang="en-US" altLang="zh-CN" dirty="0"/>
              </a:p>
              <a:p>
                <a:r>
                  <a:rPr lang="zh-CN" altLang="en-US" dirty="0"/>
                  <a:t>约束 </a:t>
                </a:r>
                <a14:m>
                  <m:oMath xmlns:m="http://schemas.openxmlformats.org/officeDocument/2006/math">
                    <m:r>
                      <a:rPr lang="en-US" altLang="zh-CN" b="0" i="1" smtClean="0">
                        <a:latin typeface="Cambria Math" panose="02040503050406030204" pitchFamily="18" charset="0"/>
                      </a:rPr>
                      <m:t>𝑗</m:t>
                    </m:r>
                    <m:r>
                      <a:rPr lang="zh-CN" altLang="en-US"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 …, </m:t>
                        </m:r>
                        <m:r>
                          <a:rPr lang="en-US" altLang="zh-CN" b="0" i="1" smtClean="0">
                            <a:latin typeface="Cambria Math" panose="02040503050406030204" pitchFamily="18" charset="0"/>
                          </a:rPr>
                          <m:t>𝑀</m:t>
                        </m:r>
                      </m:e>
                    </m:d>
                  </m:oMath>
                </a14:m>
                <a:r>
                  <a:rPr lang="zh-CN" altLang="en-US" dirty="0"/>
                  <a:t> 的特性：</a:t>
                </a:r>
                <a:endParaRPr lang="en-US" altLang="zh-CN" dirty="0"/>
              </a:p>
              <a:p>
                <a:pPr lvl="1"/>
                <a:r>
                  <a:rPr lang="zh-CN" altLang="en-US" dirty="0"/>
                  <a:t>约束基数为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r>
                  <a:rPr lang="zh-CN" altLang="en-US" dirty="0"/>
                  <a:t> ，即第 </a:t>
                </a:r>
                <a14:m>
                  <m:oMath xmlns:m="http://schemas.openxmlformats.org/officeDocument/2006/math">
                    <m:r>
                      <a:rPr lang="en-US" altLang="zh-CN" i="1" dirty="0">
                        <a:latin typeface="Cambria Math" panose="02040503050406030204" pitchFamily="18" charset="0"/>
                      </a:rPr>
                      <m:t>𝑗</m:t>
                    </m:r>
                  </m:oMath>
                </a14:m>
                <a:r>
                  <a:rPr lang="zh-CN" altLang="en-US" dirty="0"/>
                  <a:t> 个约束所影响的顶点数目为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endParaRPr lang="en-US" altLang="zh-CN" dirty="0"/>
              </a:p>
              <a:p>
                <a:pPr lvl="1"/>
                <a:r>
                  <a:rPr lang="zh-CN" altLang="en-US" dirty="0"/>
                  <a:t>约束值为实数的函数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 </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3</m:t>
                            </m:r>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p>
                    </m:s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ℝ</m:t>
                    </m:r>
                  </m:oMath>
                </a14:m>
                <a:endParaRPr lang="en-US" altLang="zh-CN" dirty="0"/>
              </a:p>
              <a:p>
                <a:pPr lvl="1"/>
                <a:r>
                  <a:rPr lang="zh-CN" altLang="en-US" dirty="0"/>
                  <a:t>约束索引值为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∈[1, …, </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r>
                  <a:rPr lang="zh-CN" altLang="en-US" dirty="0"/>
                  <a:t>每个约束都有对应的刚度参数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∈[0, …, 1]</m:t>
                    </m:r>
                  </m:oMath>
                </a14:m>
                <a:r>
                  <a:rPr lang="zh-CN" altLang="en-US" dirty="0"/>
                  <a:t> ，约束强度非刚体强度</a:t>
                </a:r>
                <a:endParaRPr lang="en-US" altLang="zh-CN" dirty="0"/>
              </a:p>
              <a:p>
                <a:pPr lvl="1"/>
                <a:r>
                  <a:rPr lang="zh-CN" altLang="en-US" dirty="0"/>
                  <a:t>约束分为等式约束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C</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m:t>
                    </m:r>
                  </m:oMath>
                </a14:m>
                <a:r>
                  <a:rPr lang="zh-CN" altLang="en-US" dirty="0"/>
                  <a:t> 与不等式约束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m:t>
                    </m:r>
                    <m:r>
                      <a:rPr lang="en-US" altLang="zh-CN" b="0" i="1" smtClean="0">
                        <a:latin typeface="Cambria Math" panose="02040503050406030204" pitchFamily="18" charset="0"/>
                      </a:rPr>
                      <m:t>0</m:t>
                    </m:r>
                  </m:oMath>
                </a14:m>
                <a:r>
                  <a:rPr lang="zh-CN" altLang="en-US" dirty="0"/>
                  <a:t> </a:t>
                </a:r>
                <a:endParaRPr lang="en-US" altLang="zh-CN" dirty="0"/>
              </a:p>
              <a:p>
                <a:pPr lvl="2"/>
                <a:r>
                  <a:rPr lang="zh-CN" altLang="en-US" dirty="0"/>
                  <a:t>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=0</m:t>
                    </m:r>
                  </m:oMath>
                </a14:m>
                <a:endParaRPr lang="en-US" altLang="zh-CN" dirty="0"/>
              </a:p>
              <a:p>
                <a:pPr lvl="2"/>
                <a:r>
                  <a:rPr lang="zh-CN" altLang="en-US" dirty="0"/>
                  <a:t>不等式约束：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zh-CN" altLang="en-US" dirty="0"/>
              </a:p>
            </p:txBody>
          </p:sp>
        </mc:Choice>
        <mc:Fallback>
          <p:sp>
            <p:nvSpPr>
              <p:cNvPr id="3" name="内容占位符 2">
                <a:extLst>
                  <a:ext uri="{FF2B5EF4-FFF2-40B4-BE49-F238E27FC236}">
                    <a16:creationId xmlns:a16="http://schemas.microsoft.com/office/drawing/2014/main" id="{07821541-898C-48F6-A745-86D4908291E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81733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141538"/>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141538"/>
                <a:ext cx="10515600" cy="4351338"/>
              </a:xfrm>
            </p:spPr>
            <p:txBody>
              <a:bodyPr>
                <a:normAutofit fontScale="92500" lnSpcReduction="20000"/>
              </a:bodyPr>
              <a:lstStyle/>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init</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loop</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dirty="0">
                  <a:latin typeface="微软雅黑" panose="020B0503020204020204" pitchFamily="34" charset="-122"/>
                  <a:ea typeface="微软雅黑" panose="020B0503020204020204" pitchFamily="34" charset="-122"/>
                </a:endParaRPr>
              </a:p>
              <a:p>
                <a:pPr lvl="1"/>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 </m:t>
                        </m:r>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prediction</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𝒙</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lvl="1"/>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lvl="1"/>
                <a:r>
                  <a:rPr lang="en-US" altLang="zh-CN" b="1"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 − </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position update</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141538"/>
                <a:ext cx="10515600" cy="4351338"/>
              </a:xfrm>
              <a:blipFill>
                <a:blip r:embed="rId3"/>
                <a:stretch>
                  <a:fillRect l="-928" t="-2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pic>
        <p:nvPicPr>
          <p:cNvPr id="4" name="图片 3">
            <a:extLst>
              <a:ext uri="{FF2B5EF4-FFF2-40B4-BE49-F238E27FC236}">
                <a16:creationId xmlns:a16="http://schemas.microsoft.com/office/drawing/2014/main" id="{CA400D5D-DBB5-4947-872E-D681D41F46A3}"/>
              </a:ext>
            </a:extLst>
          </p:cNvPr>
          <p:cNvPicPr>
            <a:picLocks noChangeAspect="1"/>
          </p:cNvPicPr>
          <p:nvPr/>
        </p:nvPicPr>
        <p:blipFill>
          <a:blip r:embed="rId2"/>
          <a:stretch>
            <a:fillRect/>
          </a:stretch>
        </p:blipFill>
        <p:spPr>
          <a:xfrm>
            <a:off x="3410303" y="2808111"/>
            <a:ext cx="5619750" cy="3048000"/>
          </a:xfrm>
          <a:prstGeom prst="rect">
            <a:avLst/>
          </a:prstGeom>
        </p:spPr>
      </p:pic>
    </p:spTree>
    <p:extLst>
      <p:ext uri="{BB962C8B-B14F-4D97-AF65-F5344CB8AC3E}">
        <p14:creationId xmlns:p14="http://schemas.microsoft.com/office/powerpoint/2010/main" val="23749263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pic>
        <p:nvPicPr>
          <p:cNvPr id="4" name="内容占位符 3">
            <a:extLst>
              <a:ext uri="{FF2B5EF4-FFF2-40B4-BE49-F238E27FC236}">
                <a16:creationId xmlns:a16="http://schemas.microsoft.com/office/drawing/2014/main" id="{3C351948-6F8A-4041-86A7-75B2491EBADF}"/>
              </a:ext>
            </a:extLst>
          </p:cNvPr>
          <p:cNvPicPr>
            <a:picLocks noGrp="1" noChangeAspect="1"/>
          </p:cNvPicPr>
          <p:nvPr>
            <p:ph idx="1"/>
          </p:nvPr>
        </p:nvPicPr>
        <p:blipFill>
          <a:blip r:embed="rId3"/>
          <a:stretch>
            <a:fillRect/>
          </a:stretch>
        </p:blipFill>
        <p:spPr>
          <a:xfrm>
            <a:off x="3471862" y="2682081"/>
            <a:ext cx="5248275" cy="2638425"/>
          </a:xfrm>
          <a:prstGeom prst="rect">
            <a:avLst/>
          </a:prstGeom>
        </p:spPr>
      </p:pic>
    </p:spTree>
    <p:extLst>
      <p:ext uri="{BB962C8B-B14F-4D97-AF65-F5344CB8AC3E}">
        <p14:creationId xmlns:p14="http://schemas.microsoft.com/office/powerpoint/2010/main" val="41432911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D7AB3-92B6-43C1-B6AF-05E258D17DB0}"/>
              </a:ext>
            </a:extLst>
          </p:cNvPr>
          <p:cNvSpPr>
            <a:spLocks noGrp="1"/>
          </p:cNvSpPr>
          <p:nvPr>
            <p:ph type="title"/>
          </p:nvPr>
        </p:nvSpPr>
        <p:spPr/>
        <p:txBody>
          <a:bodyPr/>
          <a:lstStyle/>
          <a:p>
            <a:r>
              <a:rPr lang="zh-CN" altLang="en-US" dirty="0"/>
              <a:t>一个最短路径问题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293305A-3E62-4F87-9131-B942138B878D}"/>
                  </a:ext>
                </a:extLst>
              </p:cNvPr>
              <p:cNvSpPr>
                <a:spLocks noGrp="1"/>
              </p:cNvSpPr>
              <p:nvPr>
                <p:ph idx="1"/>
              </p:nvPr>
            </p:nvSpPr>
            <p:spPr>
              <a:xfrm>
                <a:off x="838200" y="1825625"/>
                <a:ext cx="7617178" cy="4351338"/>
              </a:xfrm>
            </p:spPr>
            <p:txBody>
              <a:bodyPr/>
              <a:lstStyle/>
              <a:p>
                <a:r>
                  <a:rPr lang="zh-CN" altLang="en-US" dirty="0"/>
                  <a:t>问题：如右图，假设你在 </a:t>
                </a:r>
                <a:r>
                  <a:rPr lang="en-US" altLang="zh-CN" dirty="0"/>
                  <a:t>M </a:t>
                </a:r>
                <a:r>
                  <a:rPr lang="zh-CN" altLang="en-US" dirty="0"/>
                  <a:t>点，需要先到河边再回到 </a:t>
                </a:r>
                <a:r>
                  <a:rPr lang="en-US" altLang="zh-CN" dirty="0"/>
                  <a:t>C </a:t>
                </a:r>
                <a:r>
                  <a:rPr lang="zh-CN" altLang="en-US" dirty="0"/>
                  <a:t>点，如何规划路径最短？</a:t>
                </a:r>
                <a:endParaRPr lang="en-US" altLang="zh-CN" dirty="0"/>
              </a:p>
              <a:p>
                <a:r>
                  <a:rPr lang="zh-CN" altLang="en-US" dirty="0"/>
                  <a:t>数学建模</a:t>
                </a:r>
                <a:endParaRPr lang="en-US" altLang="zh-CN" dirty="0"/>
              </a:p>
              <a:p>
                <a:pPr lvl="1"/>
                <a:r>
                  <a:rPr lang="zh-CN" altLang="en-US" dirty="0"/>
                  <a:t>河流曲线方程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a14:m>
                <a:r>
                  <a:rPr lang="en-US" altLang="zh-CN" dirty="0"/>
                  <a:t> </a:t>
                </a:r>
              </a:p>
              <a:p>
                <a:pPr lvl="1"/>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oMath>
                </a14:m>
                <a:r>
                  <a:rPr lang="en-US" altLang="zh-CN" dirty="0"/>
                  <a:t> </a:t>
                </a:r>
                <a:r>
                  <a:rPr lang="zh-CN" altLang="en-US" dirty="0"/>
                  <a:t>是河边上任意点</a:t>
                </a:r>
                <a:endParaRPr lang="en-US" altLang="zh-CN" dirty="0"/>
              </a:p>
              <a:p>
                <a:pPr lvl="1"/>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𝑀</m:t>
                        </m:r>
                      </m:e>
                    </m:acc>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en-US" altLang="zh-CN" dirty="0"/>
                  <a:t> </a:t>
                </a:r>
                <a:r>
                  <a:rPr lang="zh-CN" altLang="en-US" dirty="0"/>
                  <a:t>是 </a:t>
                </a:r>
                <a:r>
                  <a:rPr lang="en-US" altLang="zh-CN" dirty="0"/>
                  <a:t>M</a:t>
                </a:r>
                <a:r>
                  <a:rPr lang="zh-CN" altLang="en-US" dirty="0"/>
                  <a:t>，</a:t>
                </a:r>
                <a:r>
                  <a:rPr lang="en-US" altLang="zh-CN" dirty="0"/>
                  <a:t>P</a:t>
                </a:r>
                <a:r>
                  <a:rPr lang="zh-CN" altLang="en-US" dirty="0"/>
                  <a:t>之间的距离</a:t>
                </a:r>
                <a:endParaRPr lang="en-US" altLang="zh-CN" dirty="0"/>
              </a:p>
              <a:p>
                <a:pPr lvl="1" algn="just"/>
                <a14:m>
                  <m:oMath xmlns:m="http://schemas.openxmlformats.org/officeDocument/2006/math">
                    <m:f>
                      <m:fPr>
                        <m:type m:val="noBar"/>
                        <m:ctrlPr>
                          <a:rPr lang="en-US" altLang="zh-CN" b="0" i="1" smtClean="0">
                            <a:latin typeface="Cambria Math" panose="02040503050406030204" pitchFamily="18" charset="0"/>
                          </a:rPr>
                        </m:ctrlPr>
                      </m:fPr>
                      <m:num>
                        <m:r>
                          <a:rPr lang="en-US" altLang="zh-CN" i="1">
                            <a:latin typeface="Cambria Math" panose="02040503050406030204" pitchFamily="18" charset="0"/>
                          </a:rPr>
                          <m:t>𝑚𝑖𝑛𝑖𝑚𝑖𝑧𝑒</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𝑀</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𝐶</m:t>
                                </m:r>
                              </m:e>
                            </m:acc>
                          </m:e>
                        </m:d>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=0</m:t>
                        </m:r>
                        <m:r>
                          <m:rPr>
                            <m:nor/>
                          </m:rPr>
                          <a:rPr lang="en-US" altLang="zh-CN" dirty="0"/>
                          <m:t> </m:t>
                        </m:r>
                      </m:den>
                    </m:f>
                  </m:oMath>
                </a14:m>
                <a:endParaRPr lang="zh-CN" altLang="en-US" dirty="0"/>
              </a:p>
            </p:txBody>
          </p:sp>
        </mc:Choice>
        <mc:Fallback xmlns="">
          <p:sp>
            <p:nvSpPr>
              <p:cNvPr id="3" name="内容占位符 2">
                <a:extLst>
                  <a:ext uri="{FF2B5EF4-FFF2-40B4-BE49-F238E27FC236}">
                    <a16:creationId xmlns:a16="http://schemas.microsoft.com/office/drawing/2014/main" id="{2293305A-3E62-4F87-9131-B942138B878D}"/>
                  </a:ext>
                </a:extLst>
              </p:cNvPr>
              <p:cNvSpPr>
                <a:spLocks noGrp="1" noRot="1" noChangeAspect="1" noMove="1" noResize="1" noEditPoints="1" noAdjustHandles="1" noChangeArrowheads="1" noChangeShapeType="1" noTextEdit="1"/>
              </p:cNvSpPr>
              <p:nvPr>
                <p:ph idx="1"/>
              </p:nvPr>
            </p:nvSpPr>
            <p:spPr>
              <a:xfrm>
                <a:off x="838200" y="1825625"/>
                <a:ext cx="7617178" cy="4351338"/>
              </a:xfrm>
              <a:blipFill>
                <a:blip r:embed="rId3"/>
                <a:stretch>
                  <a:fillRect l="-1441" t="-1401"/>
                </a:stretch>
              </a:blipFill>
            </p:spPr>
            <p:txBody>
              <a:bodyPr/>
              <a:lstStyle/>
              <a:p>
                <a:r>
                  <a:rPr lang="zh-CN" altLang="en-US">
                    <a:noFill/>
                  </a:rPr>
                  <a:t> </a:t>
                </a:r>
              </a:p>
            </p:txBody>
          </p:sp>
        </mc:Fallback>
      </mc:AlternateContent>
      <p:pic>
        <p:nvPicPr>
          <p:cNvPr id="6" name="图片 5" descr="图示&#10;&#10;描述已自动生成">
            <a:extLst>
              <a:ext uri="{FF2B5EF4-FFF2-40B4-BE49-F238E27FC236}">
                <a16:creationId xmlns:a16="http://schemas.microsoft.com/office/drawing/2014/main" id="{894B1574-4CF4-4664-9C16-01475307F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8849" y="2129851"/>
            <a:ext cx="2514951" cy="3162741"/>
          </a:xfrm>
          <a:prstGeom prst="rect">
            <a:avLst/>
          </a:prstGeom>
        </p:spPr>
      </p:pic>
    </p:spTree>
    <p:extLst>
      <p:ext uri="{BB962C8B-B14F-4D97-AF65-F5344CB8AC3E}">
        <p14:creationId xmlns:p14="http://schemas.microsoft.com/office/powerpoint/2010/main" val="17743103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4236A2-9148-43DD-8935-0A2FC65DF21A}"/>
              </a:ext>
            </a:extLst>
          </p:cNvPr>
          <p:cNvSpPr>
            <a:spLocks noGrp="1"/>
          </p:cNvSpPr>
          <p:nvPr>
            <p:ph type="title"/>
          </p:nvPr>
        </p:nvSpPr>
        <p:spPr/>
        <p:txBody>
          <a:bodyPr/>
          <a:lstStyle/>
          <a:p>
            <a:r>
              <a:rPr lang="zh-CN" altLang="en-US" dirty="0"/>
              <a:t>从几何意义中获得灵感</a:t>
            </a:r>
          </a:p>
        </p:txBody>
      </p:sp>
      <p:pic>
        <p:nvPicPr>
          <p:cNvPr id="9" name="图片 8" descr="图示&#10;&#10;描述已自动生成">
            <a:extLst>
              <a:ext uri="{FF2B5EF4-FFF2-40B4-BE49-F238E27FC236}">
                <a16:creationId xmlns:a16="http://schemas.microsoft.com/office/drawing/2014/main" id="{681D1E3E-A7A4-42F0-9321-F1D7542D7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8719" y="2134265"/>
            <a:ext cx="3245081" cy="3305175"/>
          </a:xfrm>
          <a:prstGeom prst="rect">
            <a:avLst/>
          </a:prstGeom>
        </p:spPr>
      </p:pic>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3EED1F89-41D0-4F7E-B2D7-61967BCCB0E0}"/>
                  </a:ext>
                </a:extLst>
              </p:cNvPr>
              <p:cNvSpPr>
                <a:spLocks noGrp="1"/>
              </p:cNvSpPr>
              <p:nvPr>
                <p:ph idx="1"/>
              </p:nvPr>
            </p:nvSpPr>
            <p:spPr>
              <a:xfrm>
                <a:off x="838200" y="2134265"/>
                <a:ext cx="7109178" cy="2791531"/>
              </a:xfrm>
            </p:spPr>
            <p:txBody>
              <a:bodyPr/>
              <a:lstStyle/>
              <a:p>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zh-CN" altLang="en-US" dirty="0"/>
                  <a:t> 是一个标量，存在一个标量场</a:t>
                </a:r>
                <a:endParaRPr lang="en-US" altLang="zh-CN" dirty="0"/>
              </a:p>
              <a:p>
                <a:r>
                  <a:rPr lang="zh-CN" altLang="en-US" dirty="0"/>
                  <a:t>该标量场值表示经过该点路径总和</a:t>
                </a:r>
                <a:endParaRPr lang="en-US" altLang="zh-CN" dirty="0"/>
              </a:p>
              <a:p>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oMath>
                </a14:m>
                <a:r>
                  <a:rPr lang="zh-CN" altLang="en-US" dirty="0"/>
                  <a:t> 等值线与河边曲线交点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oMath>
                </a14:m>
                <a:r>
                  <a:rPr lang="zh-CN" altLang="en-US" dirty="0"/>
                  <a:t> 即为解</a:t>
                </a:r>
              </a:p>
            </p:txBody>
          </p:sp>
        </mc:Choice>
        <mc:Fallback xmlns="">
          <p:sp>
            <p:nvSpPr>
              <p:cNvPr id="16" name="内容占位符 2">
                <a:extLst>
                  <a:ext uri="{FF2B5EF4-FFF2-40B4-BE49-F238E27FC236}">
                    <a16:creationId xmlns:a16="http://schemas.microsoft.com/office/drawing/2014/main" id="{3EED1F89-41D0-4F7E-B2D7-61967BCCB0E0}"/>
                  </a:ext>
                </a:extLst>
              </p:cNvPr>
              <p:cNvSpPr>
                <a:spLocks noGrp="1" noRot="1" noChangeAspect="1" noMove="1" noResize="1" noEditPoints="1" noAdjustHandles="1" noChangeArrowheads="1" noChangeShapeType="1" noTextEdit="1"/>
              </p:cNvSpPr>
              <p:nvPr>
                <p:ph idx="1"/>
              </p:nvPr>
            </p:nvSpPr>
            <p:spPr>
              <a:xfrm>
                <a:off x="838200" y="2134265"/>
                <a:ext cx="7109178" cy="2791531"/>
              </a:xfrm>
              <a:blipFill>
                <a:blip r:embed="rId4"/>
                <a:stretch>
                  <a:fillRect l="-1544" t="-4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68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A4B35-2B27-4A8D-977C-A691F169F5AD}"/>
              </a:ext>
            </a:extLst>
          </p:cNvPr>
          <p:cNvSpPr>
            <a:spLocks noGrp="1"/>
          </p:cNvSpPr>
          <p:nvPr>
            <p:ph type="title"/>
          </p:nvPr>
        </p:nvSpPr>
        <p:spPr/>
        <p:txBody>
          <a:bodyPr/>
          <a:lstStyle/>
          <a:p>
            <a:r>
              <a:rPr lang="zh-CN" altLang="en-US" dirty="0"/>
              <a:t>拉格朗日乘子法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B64EB84-89D7-46E2-88DD-6B0018192323}"/>
                  </a:ext>
                </a:extLst>
              </p:cNvPr>
              <p:cNvSpPr>
                <a:spLocks noGrp="1"/>
              </p:cNvSpPr>
              <p:nvPr>
                <p:ph idx="1"/>
              </p:nvPr>
            </p:nvSpPr>
            <p:spPr>
              <a:xfrm>
                <a:off x="838200" y="2356203"/>
                <a:ext cx="7199489" cy="3479937"/>
              </a:xfrm>
            </p:spPr>
            <p:txBody>
              <a:bodyPr>
                <a:normAutofit fontScale="85000" lnSpcReduction="20000"/>
              </a:bodyPr>
              <a:lstStyle/>
              <a:p>
                <a:r>
                  <a:rPr lang="zh-CN" altLang="en-US" dirty="0"/>
                  <a:t>性质：</a:t>
                </a:r>
                <a14:m>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b="0" i="1" smtClean="0">
                        <a:latin typeface="Cambria Math" panose="02040503050406030204" pitchFamily="18" charset="0"/>
                      </a:rPr>
                      <m:t>=</m:t>
                    </m:r>
                    <m:r>
                      <m:rPr>
                        <m:nor/>
                      </m:rPr>
                      <a:rPr lang="el-GR" altLang="zh-CN" dirty="0" smtClean="0"/>
                      <m:t>λ</m:t>
                    </m:r>
                    <m:acc>
                      <m:accPr>
                        <m:chr m:val="⃗"/>
                        <m:ctrlPr>
                          <a:rPr lang="en-US" altLang="zh-CN" b="0" i="1" smtClean="0">
                            <a:latin typeface="Cambria Math" panose="02040503050406030204" pitchFamily="18" charset="0"/>
                          </a:rPr>
                        </m:ctrlPr>
                      </m:accPr>
                      <m:e>
                        <m:r>
                          <m:rPr>
                            <m:sty m:val="p"/>
                          </m:rPr>
                          <a:rPr lang="en-US" altLang="zh-CN" i="1">
                            <a:latin typeface="Cambria Math" panose="02040503050406030204" pitchFamily="18" charset="0"/>
                          </a:rPr>
                          <m:t>m</m:t>
                        </m:r>
                      </m:e>
                    </m:acc>
                  </m:oMath>
                </a14:m>
                <a:endParaRPr lang="en-US" altLang="zh-CN" dirty="0"/>
              </a:p>
              <a:p>
                <a:r>
                  <a:rPr lang="zh-CN" altLang="en-US" dirty="0"/>
                  <a:t>法线：</a:t>
                </a:r>
                <a14:m>
                  <m:oMath xmlns:m="http://schemas.openxmlformats.org/officeDocument/2006/math">
                    <m:acc>
                      <m:accPr>
                        <m:chr m:val="⃗"/>
                        <m:ctrlPr>
                          <a:rPr lang="zh-CN" altLang="en-US" i="1">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h</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𝑃</m:t>
                        </m:r>
                      </m:e>
                    </m:acc>
                    <m:r>
                      <a:rPr lang="en-US" altLang="zh-CN" i="1">
                        <a:latin typeface="Cambria Math" panose="02040503050406030204" pitchFamily="18" charset="0"/>
                        <a:ea typeface="Cambria Math" panose="02040503050406030204" pitchFamily="18" charset="0"/>
                      </a:rPr>
                      <m:t>)</m:t>
                    </m:r>
                  </m:oMath>
                </a14:m>
                <a:endParaRPr lang="en-US" altLang="zh-CN" dirty="0"/>
              </a:p>
              <a:p>
                <a14:m>
                  <m:oMath xmlns:m="http://schemas.openxmlformats.org/officeDocument/2006/math">
                    <m:acc>
                      <m:accPr>
                        <m:chr m:val="⃗"/>
                        <m:ctrlPr>
                          <a:rPr lang="zh-CN" altLang="en-US" i="1">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nor/>
                      </m:rPr>
                      <a:rPr lang="el-GR" altLang="zh-CN" dirty="0"/>
                      <m:t>λ</m:t>
                    </m:r>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m</m:t>
                        </m:r>
                      </m:e>
                    </m:acc>
                    <m:r>
                      <a:rPr lang="en-US" altLang="zh-CN" i="1" smtClean="0">
                        <a:latin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i="1">
                        <a:latin typeface="Cambria Math" panose="02040503050406030204" pitchFamily="18" charset="0"/>
                      </a:rPr>
                      <m:t>⇒</m:t>
                    </m:r>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den>
                        </m:f>
                      </m:e>
                    </m:d>
                    <m:r>
                      <a:rPr lang="en-US" altLang="zh-CN" b="0" i="1" smtClean="0">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d>
                      <m:dPr>
                        <m:ctrlPr>
                          <a:rPr lang="el-GR" altLang="zh-CN" i="1" smtClean="0">
                            <a:latin typeface="Cambria Math" panose="02040503050406030204" pitchFamily="18" charset="0"/>
                            <a:ea typeface="Cambria Math" panose="02040503050406030204" pitchFamily="18" charset="0"/>
                          </a:rPr>
                        </m:ctrlPr>
                      </m:dPr>
                      <m:e>
                        <m:f>
                          <m:fPr>
                            <m:type m:val="noBar"/>
                            <m:ctrlPr>
                              <a:rPr lang="el-GR" altLang="zh-CN" i="1" smtClean="0">
                                <a:latin typeface="Cambria Math" panose="02040503050406030204" pitchFamily="18" charset="0"/>
                                <a:ea typeface="Cambria Math" panose="02040503050406030204" pitchFamily="18" charset="0"/>
                              </a:rPr>
                            </m:ctrlPr>
                          </m:fPr>
                          <m:num>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𝑥</m:t>
                                </m:r>
                              </m:sub>
                            </m:sSub>
                          </m:num>
                          <m:den>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𝑦</m:t>
                                </m:r>
                              </m:sub>
                            </m:sSub>
                          </m:den>
                        </m:f>
                      </m:e>
                    </m:d>
                    <m:r>
                      <a:rPr lang="en-US" altLang="zh-CN" b="0" i="1" smtClean="0">
                        <a:latin typeface="Cambria Math" panose="02040503050406030204" pitchFamily="18" charset="0"/>
                        <a:ea typeface="Cambria Math" panose="02040503050406030204" pitchFamily="18" charset="0"/>
                      </a:rPr>
                      <m:t>       </m:t>
                    </m:r>
                    <m:d>
                      <m:dPr>
                        <m:begChr m:val="（"/>
                        <m:endChr m:val="）"/>
                        <m:ctrlPr>
                          <a:rPr lang="zh-CN" altLang="en-US" i="1">
                            <a:latin typeface="Cambria Math" panose="02040503050406030204" pitchFamily="18" charset="0"/>
                          </a:rPr>
                        </m:ctrlPr>
                      </m:dPr>
                      <m:e>
                        <m:r>
                          <a:rPr lang="en-US" altLang="zh-CN" b="0" i="1" smtClean="0">
                            <a:latin typeface="Cambria Math" panose="02040503050406030204" pitchFamily="18" charset="0"/>
                          </a:rPr>
                          <m:t>1</m:t>
                        </m:r>
                      </m:e>
                    </m:d>
                  </m:oMath>
                </a14:m>
                <a:endParaRPr lang="en-US" altLang="zh-CN" dirty="0"/>
              </a:p>
              <a:p>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        (2)</m:t>
                    </m:r>
                  </m:oMath>
                </a14:m>
                <a:endParaRPr lang="en-US" altLang="zh-CN" dirty="0"/>
              </a:p>
              <a:p>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r>
                              <m:rPr>
                                <m:sty m:val="p"/>
                              </m:rPr>
                              <a:rPr lang="el-GR" altLang="zh-CN" b="0" i="1" smtClean="0">
                                <a:latin typeface="Cambria Math" panose="02040503050406030204" pitchFamily="18" charset="0"/>
                              </a:rPr>
                              <m:t>λ</m:t>
                            </m:r>
                            <m:sSub>
                              <m:sSubPr>
                                <m:ctrlPr>
                                  <a:rPr lang="el-GR"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𝑥</m:t>
                                </m:r>
                              </m:sub>
                            </m:sSub>
                          </m:e>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r>
                              <m:rPr>
                                <m:sty m:val="p"/>
                              </m:rPr>
                              <a:rPr lang="el-GR" altLang="zh-CN" b="0" i="1" smtClean="0">
                                <a:latin typeface="Cambria Math" panose="02040503050406030204" pitchFamily="18" charset="0"/>
                              </a:rPr>
                              <m:t>λ</m:t>
                            </m:r>
                            <m:sSub>
                              <m:sSubPr>
                                <m:ctrlPr>
                                  <a:rPr lang="el-GR"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𝑦</m:t>
                                </m:r>
                              </m:sub>
                            </m:sSub>
                          </m:e>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e>
                        </m:eqArr>
                      </m:e>
                    </m:d>
                    <m:r>
                      <a:rPr lang="en-US" altLang="zh-CN" b="0" i="0" smtClean="0">
                        <a:latin typeface="Cambria Math" panose="02040503050406030204" pitchFamily="18" charset="0"/>
                      </a:rPr>
                      <m:t> </m:t>
                    </m:r>
                  </m:oMath>
                </a14:m>
                <a:r>
                  <a:rPr lang="en-US" altLang="zh-CN" dirty="0"/>
                  <a:t> </a:t>
                </a:r>
                <a:r>
                  <a:rPr lang="zh-CN" altLang="en-US" dirty="0"/>
                  <a:t>解该方程组得拉格朗日乘子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6B64EB84-89D7-46E2-88DD-6B0018192323}"/>
                  </a:ext>
                </a:extLst>
              </p:cNvPr>
              <p:cNvSpPr>
                <a:spLocks noGrp="1" noRot="1" noChangeAspect="1" noMove="1" noResize="1" noEditPoints="1" noAdjustHandles="1" noChangeArrowheads="1" noChangeShapeType="1" noTextEdit="1"/>
              </p:cNvSpPr>
              <p:nvPr>
                <p:ph idx="1"/>
              </p:nvPr>
            </p:nvSpPr>
            <p:spPr>
              <a:xfrm>
                <a:off x="838200" y="2356203"/>
                <a:ext cx="7199489" cy="3479937"/>
              </a:xfrm>
              <a:blipFill>
                <a:blip r:embed="rId3"/>
                <a:stretch>
                  <a:fillRect l="-1185" t="-3509"/>
                </a:stretch>
              </a:blipFill>
            </p:spPr>
            <p:txBody>
              <a:bodyPr/>
              <a:lstStyle/>
              <a:p>
                <a:r>
                  <a:rPr lang="zh-CN" altLang="en-US">
                    <a:noFill/>
                  </a:rPr>
                  <a:t> </a:t>
                </a:r>
              </a:p>
            </p:txBody>
          </p:sp>
        </mc:Fallback>
      </mc:AlternateContent>
      <p:pic>
        <p:nvPicPr>
          <p:cNvPr id="4" name="图片 3" descr="图示&#10;&#10;描述已自动生成">
            <a:extLst>
              <a:ext uri="{FF2B5EF4-FFF2-40B4-BE49-F238E27FC236}">
                <a16:creationId xmlns:a16="http://schemas.microsoft.com/office/drawing/2014/main" id="{D4435FF3-5D01-4035-BB6B-453CA70BF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167" y="2356203"/>
            <a:ext cx="3151633" cy="3305175"/>
          </a:xfrm>
          <a:prstGeom prst="rect">
            <a:avLst/>
          </a:prstGeom>
        </p:spPr>
      </p:pic>
    </p:spTree>
    <p:extLst>
      <p:ext uri="{BB962C8B-B14F-4D97-AF65-F5344CB8AC3E}">
        <p14:creationId xmlns:p14="http://schemas.microsoft.com/office/powerpoint/2010/main" val="325495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lstStyle/>
              <a:p>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r>
                  <a:rPr lang="en-US" altLang="zh-CN" dirty="0"/>
                  <a:t>PBD </a:t>
                </a:r>
                <a:r>
                  <a:rPr lang="zh-CN" altLang="en-US" dirty="0"/>
                  <a:t>这个方法研究的就是一个带约束的运动问题</a:t>
                </a:r>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7702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ACEADA8-D7B5-4BE9-8C07-A65542BB8932}"/>
                  </a:ext>
                </a:extLst>
              </p:cNvPr>
              <p:cNvSpPr>
                <a:spLocks noGrp="1"/>
              </p:cNvSpPr>
              <p:nvPr>
                <p:ph idx="1"/>
              </p:nvPr>
            </p:nvSpPr>
            <p:spPr>
              <a:xfrm>
                <a:off x="838200" y="1825625"/>
                <a:ext cx="10515600" cy="4667250"/>
              </a:xfrm>
            </p:spPr>
            <p:txBody>
              <a:bodyPr>
                <a:normAutofit lnSpcReduction="10000"/>
              </a:bodyPr>
              <a:lstStyle/>
              <a:p>
                <a:r>
                  <a:rPr lang="zh-CN" altLang="en-US" dirty="0"/>
                  <a:t>质点</a:t>
                </a:r>
                <a14:m>
                  <m:oMath xmlns:m="http://schemas.openxmlformats.org/officeDocument/2006/math">
                    <m:r>
                      <a:rPr lang="en-US" altLang="zh-CN" b="0" i="1" smtClean="0">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r>
                      <a:rPr lang="en-US" altLang="zh-CN" b="0" i="0" smtClean="0">
                        <a:latin typeface="Cambria Math" panose="02040503050406030204" pitchFamily="18" charset="0"/>
                        <a:ea typeface="Cambria Math" panose="02040503050406030204" pitchFamily="18" charset="0"/>
                      </a:rPr>
                      <m:t>                       </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1</m:t>
                        </m:r>
                      </m:e>
                    </m:d>
                  </m:oMath>
                </a14:m>
                <a:endParaRPr lang="en-US" altLang="zh-CN" dirty="0"/>
              </a:p>
              <a:p>
                <a:r>
                  <a:rPr lang="zh-CN" altLang="en-US" dirty="0"/>
                  <a:t>质点</a:t>
                </a:r>
                <a14:m>
                  <m:oMath xmlns:m="http://schemas.openxmlformats.org/officeDocument/2006/math">
                    <m:r>
                      <a:rPr lang="en-US" altLang="zh-CN" b="0" i="1" smtClean="0">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ea typeface="Cambria Math" panose="02040503050406030204" pitchFamily="18" charset="0"/>
                      </a:rPr>
                      <m:t>                        </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2</m:t>
                        </m:r>
                      </m:e>
                    </m:d>
                  </m:oMath>
                </a14:m>
                <a:endParaRPr lang="en-US" altLang="zh-CN" dirty="0"/>
              </a:p>
              <a:p>
                <a:r>
                  <a:rPr lang="zh-CN" altLang="en-US" dirty="0"/>
                  <a:t>质点</a:t>
                </a:r>
                <a14:m>
                  <m:oMath xmlns:m="http://schemas.openxmlformats.org/officeDocument/2006/math">
                    <m:r>
                      <a:rPr lang="en-US" altLang="zh-CN" b="0" i="1" smtClean="0">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e>
                    </m:d>
                  </m:oMath>
                </a14:m>
                <a:endParaRPr lang="en-US" altLang="zh-CN" dirty="0"/>
              </a:p>
              <a:p>
                <a14:m>
                  <m:oMath xmlns:m="http://schemas.openxmlformats.org/officeDocument/2006/math">
                    <m:r>
                      <a:rPr lang="zh-CN" altLang="en-US" i="1">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endParaRPr lang="en-US" altLang="zh-CN" dirty="0"/>
              </a:p>
              <a:p>
                <a14:m>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a14:m>
                <a:endParaRPr lang="en-US" altLang="zh-CN" dirty="0"/>
              </a:p>
              <a:p>
                <a:r>
                  <a:rPr lang="zh-CN" altLang="en-US" dirty="0"/>
                  <a:t>约束：</a:t>
                </a:r>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rPr>
                      <m:t>=0</m:t>
                    </m:r>
                  </m:oMath>
                </a14:m>
                <a:endParaRPr lang="en-US" altLang="zh-CN" dirty="0"/>
              </a:p>
            </p:txBody>
          </p:sp>
        </mc:Choice>
        <mc:Fallback>
          <p:sp>
            <p:nvSpPr>
              <p:cNvPr id="3" name="内容占位符 2">
                <a:extLst>
                  <a:ext uri="{FF2B5EF4-FFF2-40B4-BE49-F238E27FC236}">
                    <a16:creationId xmlns:a16="http://schemas.microsoft.com/office/drawing/2014/main" id="{BACEADA8-D7B5-4BE9-8C07-A65542BB8932}"/>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1043" t="-131" b="-6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3CD93-90C6-4383-A84F-F37F9069EF06}"/>
              </a:ext>
            </a:extLst>
          </p:cNvPr>
          <p:cNvSpPr>
            <a:spLocks noGrp="1"/>
          </p:cNvSpPr>
          <p:nvPr>
            <p:ph type="title"/>
          </p:nvPr>
        </p:nvSpPr>
        <p:spPr/>
        <p:txBody>
          <a:bodyPr/>
          <a:lstStyle/>
          <a:p>
            <a:r>
              <a:rPr lang="zh-CN" altLang="en-US" dirty="0"/>
              <a:t>约束优化和求解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94AE54F-3077-4254-9083-FA1DFBA7D2E8}"/>
                  </a:ext>
                </a:extLst>
              </p:cNvPr>
              <p:cNvSpPr>
                <a:spLocks noGrp="1"/>
              </p:cNvSpPr>
              <p:nvPr>
                <p:ph idx="1"/>
              </p:nvPr>
            </p:nvSpPr>
            <p:spPr/>
            <p:txBody>
              <a:bodyPr/>
              <a:lstStyle/>
              <a:p>
                <a:r>
                  <a:rPr lang="zh-CN" altLang="en-US" dirty="0"/>
                  <a:t>高斯最小二乘约束原理，即约束优化：</a:t>
                </a:r>
                <a:endParaRPr lang="en-US" altLang="zh-CN" dirty="0"/>
              </a:p>
              <a:p>
                <a:pPr lvl="1"/>
                <a14:m>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a14:m>
                <a:endParaRPr lang="en-US" altLang="zh-CN" dirty="0"/>
              </a:p>
              <a:p>
                <a:r>
                  <a:rPr lang="zh-CN" altLang="en-US" dirty="0"/>
                  <a:t>拉格朗日乘子法求解，构造函数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endParaRPr lang="en-US" altLang="zh-CN" b="0" dirty="0">
                  <a:ea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a14:m>
                <a:endParaRPr lang="en-US" altLang="zh-CN" dirty="0"/>
              </a:p>
              <a:p>
                <a:pPr lvl="1"/>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a14:m>
                <a:endParaRPr lang="en-US" altLang="zh-CN" dirty="0"/>
              </a:p>
              <a:p>
                <a:pPr lvl="1"/>
                <a:endParaRPr lang="zh-CN" altLang="en-US" dirty="0"/>
              </a:p>
            </p:txBody>
          </p:sp>
        </mc:Choice>
        <mc:Fallback xmlns="">
          <p:sp>
            <p:nvSpPr>
              <p:cNvPr id="3" name="内容占位符 2">
                <a:extLst>
                  <a:ext uri="{FF2B5EF4-FFF2-40B4-BE49-F238E27FC236}">
                    <a16:creationId xmlns:a16="http://schemas.microsoft.com/office/drawing/2014/main" id="{194AE54F-3077-4254-9083-FA1DFBA7D2E8}"/>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0704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51B37-A981-44D5-B6DE-B3DBDE7A9878}"/>
              </a:ext>
            </a:extLst>
          </p:cNvPr>
          <p:cNvSpPr>
            <a:spLocks noGrp="1"/>
          </p:cNvSpPr>
          <p:nvPr>
            <p:ph type="title"/>
          </p:nvPr>
        </p:nvSpPr>
        <p:spPr/>
        <p:txBody>
          <a:bodyPr/>
          <a:lstStyle/>
          <a:p>
            <a:r>
              <a:rPr lang="zh-CN" altLang="en-US" dirty="0"/>
              <a:t>约束投影</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4597C73-23E8-4414-8AC1-749ADF3E5644}"/>
                  </a:ext>
                </a:extLst>
              </p:cNvPr>
              <p:cNvSpPr>
                <a:spLocks noGrp="1"/>
              </p:cNvSpPr>
              <p:nvPr>
                <p:ph idx="1"/>
              </p:nvPr>
            </p:nvSpPr>
            <p:spPr/>
            <p:txBody>
              <a:bodyPr>
                <a:normAutofit fontScale="92500" lnSpcReduction="10000"/>
              </a:bodyPr>
              <a:lstStyle/>
              <a:p>
                <a:r>
                  <a:rPr lang="zh-CN" altLang="en-US" dirty="0"/>
                  <a:t>例子：</a:t>
                </a:r>
                <a:endParaRPr lang="en-US" altLang="zh-CN" dirty="0"/>
              </a:p>
              <a:p>
                <a:pPr lvl="1"/>
                <a:r>
                  <a:rPr lang="zh-CN" altLang="en-US" dirty="0"/>
                  <a:t>两个质点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oMath>
                </a14:m>
                <a:r>
                  <a:rPr lang="zh-CN" altLang="en-US" dirty="0"/>
                  <a:t>，设计一个约束，它们两个之间距离为 </a:t>
                </a:r>
                <a14:m>
                  <m:oMath xmlns:m="http://schemas.openxmlformats.org/officeDocument/2006/math">
                    <m:r>
                      <a:rPr lang="en-US" altLang="zh-CN" b="0" i="1" smtClean="0">
                        <a:latin typeface="Cambria Math" panose="02040503050406030204" pitchFamily="18" charset="0"/>
                      </a:rPr>
                      <m:t>𝑑</m:t>
                    </m:r>
                  </m:oMath>
                </a14:m>
                <a:r>
                  <a:rPr lang="zh-CN" altLang="en-US" dirty="0"/>
                  <a:t> ，则约束为：</a:t>
                </a:r>
                <a:endParaRPr lang="en-US" altLang="zh-CN" dirty="0"/>
              </a:p>
              <a:p>
                <a:pPr lvl="2"/>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=0</m:t>
                    </m:r>
                  </m:oMath>
                </a14:m>
                <a:endParaRPr lang="en-US" altLang="zh-CN" dirty="0"/>
              </a:p>
              <a:p>
                <a:pPr lvl="1"/>
                <a:r>
                  <a:rPr lang="zh-CN" altLang="en-US" dirty="0"/>
                  <a:t>距离约束，标量函数，非线性约束</a:t>
                </a:r>
                <a:endParaRPr lang="en-US" altLang="zh-CN" dirty="0"/>
              </a:p>
              <a:p>
                <a:r>
                  <a:rPr lang="en-US" altLang="zh-CN" dirty="0"/>
                  <a:t>PBD </a:t>
                </a:r>
                <a:r>
                  <a:rPr lang="zh-CN" altLang="en-US" dirty="0"/>
                  <a:t>中把非线性转成线性处理，泰勒展开</a:t>
                </a:r>
                <a:endParaRPr lang="en-US" altLang="zh-CN" dirty="0"/>
              </a:p>
              <a:p>
                <a:pPr lvl="1"/>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b="0" i="1" smtClean="0">
                            <a:latin typeface="Cambria Math" panose="02040503050406030204" pitchFamily="18" charset="0"/>
                          </a:rPr>
                          <m:t> </m:t>
                        </m:r>
                      </m:e>
                    </m:d>
                  </m:oMath>
                </a14:m>
                <a:r>
                  <a:rPr lang="en-US" altLang="zh-CN" dirty="0"/>
                  <a:t>⇒</a:t>
                </a: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44597C73-23E8-4414-8AC1-749ADF3E5644}"/>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2238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D6DFE6-43BD-4CF7-B878-FAAB3D13EEE1}"/>
              </a:ext>
            </a:extLst>
          </p:cNvPr>
          <p:cNvSpPr>
            <a:spLocks noGrp="1"/>
          </p:cNvSpPr>
          <p:nvPr>
            <p:ph type="title"/>
          </p:nvPr>
        </p:nvSpPr>
        <p:spPr/>
        <p:txBody>
          <a:bodyPr/>
          <a:lstStyle/>
          <a:p>
            <a:r>
              <a:rPr lang="zh-CN" altLang="en-US" dirty="0"/>
              <a:t>约束投影矩阵形式</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FE734E3-9CF8-424D-A6BE-13EF9E378058}"/>
                  </a:ext>
                </a:extLst>
              </p:cNvPr>
              <p:cNvSpPr>
                <a:spLocks noGrp="1"/>
              </p:cNvSpPr>
              <p:nvPr>
                <p:ph idx="1"/>
              </p:nvPr>
            </p:nvSpPr>
            <p:spPr/>
            <p:txBody>
              <a:bodyPr>
                <a:normAutofit/>
              </a:bodyPr>
              <a:lstStyle/>
              <a:p>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m:t>
                                  </m:r>
                                </m:sub>
                              </m:sSub>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e>
                          </m:mr>
                          <m:mr>
                            <m:e>
                              <m:r>
                                <a:rPr lang="en-US" altLang="zh-CN" b="0" i="1" smtClean="0">
                                  <a:latin typeface="Cambria Math" panose="02040503050406030204" pitchFamily="18" charset="0"/>
                                </a:rPr>
                                <m:t>⋯</m:t>
                              </m:r>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𝑀</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e>
                          </m:mr>
                        </m:m>
                      </m:e>
                    </m:d>
                    <m:r>
                      <a:rPr lang="en-US" altLang="zh-CN" b="0" i="1" smtClean="0">
                        <a:latin typeface="Cambria Math" panose="02040503050406030204" pitchFamily="18" charset="0"/>
                      </a:rPr>
                      <m:t>  </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ea typeface="Cambria Math" panose="02040503050406030204" pitchFamily="18" charset="0"/>
                              </a:rPr>
                            </m:ctrlPr>
                          </m:mPr>
                          <m:mr>
                            <m:e>
                              <m:r>
                                <m:rPr>
                                  <m:sty m:val="p"/>
                                  <m:brk m:alnAt="7"/>
                                </m:rP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𝑇</m:t>
                                  </m:r>
                                </m:sup>
                              </m:sSup>
                            </m:e>
                          </m:mr>
                          <m:mr>
                            <m:e>
                              <m:r>
                                <a:rPr lang="en-US" altLang="zh-CN" b="0" i="1" smtClean="0">
                                  <a:latin typeface="Cambria Math" panose="02040503050406030204" pitchFamily="18" charset="0"/>
                                  <a:ea typeface="Cambria Math" panose="02040503050406030204" pitchFamily="18" charset="0"/>
                                </a:rPr>
                                <m:t>⋯</m:t>
                              </m:r>
                            </m:e>
                          </m:mr>
                          <m:mr>
                            <m:e>
                              <m:r>
                                <m:rPr>
                                  <m:sty m:val="p"/>
                                </m:rP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sub>
                              </m:sSub>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𝑇</m:t>
                                  </m:r>
                                </m:sup>
                              </m:sSup>
                            </m:e>
                          </m:mr>
                        </m:m>
                      </m:e>
                    </m:d>
                    <m:r>
                      <a:rPr lang="en-US" altLang="zh-CN" b="0" i="1" smtClean="0">
                        <a:latin typeface="Cambria Math" panose="02040503050406030204" pitchFamily="18" charset="0"/>
                        <a:ea typeface="Cambria Math" panose="02040503050406030204" pitchFamily="18" charset="0"/>
                      </a:rPr>
                      <m:t>  </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ea typeface="Cambria Math" panose="02040503050406030204" pitchFamily="18" charset="0"/>
                              </a:rPr>
                            </m:ctrlPr>
                          </m:mPr>
                          <m:mr>
                            <m:e>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b="0" i="1" smtClean="0">
                                      <a:latin typeface="Cambria Math" panose="02040503050406030204" pitchFamily="18" charset="0"/>
                                      <a:ea typeface="Cambria Math" panose="02040503050406030204" pitchFamily="18" charset="0"/>
                                    </a:rPr>
                                    <m:t>1</m:t>
                                  </m:r>
                                </m:sub>
                              </m:sSub>
                            </m:e>
                          </m:mr>
                          <m:mr>
                            <m:e>
                              <m:r>
                                <a:rPr lang="en-US" altLang="zh-CN" b="0" i="1" smtClean="0">
                                  <a:latin typeface="Cambria Math" panose="02040503050406030204" pitchFamily="18" charset="0"/>
                                  <a:ea typeface="Cambria Math" panose="02040503050406030204" pitchFamily="18" charset="0"/>
                                </a:rPr>
                                <m:t>⋯</m:t>
                              </m:r>
                            </m:e>
                          </m:mr>
                          <m:mr>
                            <m:e>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b="0" i="1" smtClean="0">
                                      <a:latin typeface="Cambria Math" panose="02040503050406030204" pitchFamily="18" charset="0"/>
                                      <a:ea typeface="Cambria Math" panose="02040503050406030204" pitchFamily="18" charset="0"/>
                                    </a:rPr>
                                    <m:t>𝑀</m:t>
                                  </m:r>
                                </m:sub>
                              </m:sSub>
                            </m:e>
                          </m:mr>
                        </m:m>
                      </m:e>
                    </m:d>
                  </m:oMath>
                </a14:m>
                <a:endParaRPr lang="en-US" altLang="zh-CN" dirty="0"/>
              </a:p>
              <a:p>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a14:m>
                <a:endParaRPr lang="en-US" altLang="zh-CN" dirty="0"/>
              </a:p>
              <a:p>
                <a14:m>
                  <m:oMath xmlns:m="http://schemas.openxmlformats.org/officeDocument/2006/math">
                    <m:d>
                      <m:dPr>
                        <m:begChr m:val="["/>
                        <m:endChr m:val="]"/>
                        <m:ctrlPr>
                          <a:rPr lang="en-US" altLang="zh-CN" b="0" i="1" smtClean="0">
                            <a:latin typeface="Cambria Math" panose="02040503050406030204" pitchFamily="18" charset="0"/>
                            <a:ea typeface="Cambria Math" panose="02040503050406030204" pitchFamily="18" charset="0"/>
                          </a:rPr>
                        </m:ctrlPr>
                      </m:dPr>
                      <m:e>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e>
                          <m:sup>
                            <m:r>
                              <a:rPr lang="en-US" altLang="zh-CN" i="1">
                                <a:latin typeface="Cambria Math" panose="02040503050406030204" pitchFamily="18" charset="0"/>
                                <a:ea typeface="Cambria Math" panose="02040503050406030204" pitchFamily="18" charset="0"/>
                              </a:rPr>
                              <m:t>𝑇</m:t>
                            </m:r>
                          </m:sup>
                        </m:sSup>
                      </m:e>
                    </m:d>
                    <m:r>
                      <m:rPr>
                        <m:sty m:val="p"/>
                      </m:rPr>
                      <a:rPr lang="el-GR" altLang="zh-CN" i="1" smtClean="0">
                        <a:latin typeface="Cambria Math" panose="02040503050406030204" pitchFamily="18" charset="0"/>
                      </a:rPr>
                      <m:t>λ</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5FE734E3-9CF8-424D-A6BE-13EF9E37805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92489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CE786D-8A78-4E71-B432-5D2C06D593C0}"/>
              </a:ext>
            </a:extLst>
          </p:cNvPr>
          <p:cNvSpPr>
            <a:spLocks noGrp="1"/>
          </p:cNvSpPr>
          <p:nvPr>
            <p:ph type="title"/>
          </p:nvPr>
        </p:nvSpPr>
        <p:spPr/>
        <p:txBody>
          <a:bodyPr/>
          <a:lstStyle/>
          <a:p>
            <a:r>
              <a:rPr lang="zh-CN" altLang="en-US" dirty="0"/>
              <a:t>方程组求解方法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6D1BB5F-5088-4BD9-BF76-736CF5A0F1BE}"/>
                  </a:ext>
                </a:extLst>
              </p:cNvPr>
              <p:cNvSpPr>
                <a:spLocks noGrp="1"/>
              </p:cNvSpPr>
              <p:nvPr>
                <p:ph idx="1"/>
              </p:nvPr>
            </p:nvSpPr>
            <p:spPr>
              <a:xfrm>
                <a:off x="838200" y="1825625"/>
                <a:ext cx="10515600" cy="4541308"/>
              </a:xfrm>
            </p:spPr>
            <p:txBody>
              <a:bodyPr>
                <a:normAutofit lnSpcReduction="10000"/>
              </a:bodyPr>
              <a:lstStyle/>
              <a:p>
                <a:r>
                  <a:rPr lang="zh-CN" altLang="en-US" dirty="0"/>
                  <a:t>方程组 </a:t>
                </a:r>
                <a14:m>
                  <m:oMath xmlns:m="http://schemas.openxmlformats.org/officeDocument/2006/math">
                    <m:r>
                      <a:rPr lang="en-US" altLang="zh-CN" b="1" i="1">
                        <a:latin typeface="Cambria Math" panose="02040503050406030204" pitchFamily="18" charset="0"/>
                      </a:rPr>
                      <m:t>𝑨𝒙</m:t>
                    </m:r>
                    <m:r>
                      <a:rPr lang="en-US" altLang="zh-CN" i="1">
                        <a:latin typeface="Cambria Math" panose="02040503050406030204" pitchFamily="18" charset="0"/>
                      </a:rPr>
                      <m:t>=</m:t>
                    </m:r>
                    <m:r>
                      <a:rPr lang="en-US" altLang="zh-CN" b="1" i="1">
                        <a:latin typeface="Cambria Math" panose="02040503050406030204" pitchFamily="18" charset="0"/>
                      </a:rPr>
                      <m:t>𝒃</m:t>
                    </m:r>
                    <m:r>
                      <a:rPr lang="en-US" altLang="zh-CN" b="1" i="1">
                        <a:latin typeface="Cambria Math" panose="02040503050406030204" pitchFamily="18" charset="0"/>
                      </a:rPr>
                      <m:t>,</m:t>
                    </m:r>
                    <m:r>
                      <a:rPr lang="en-US" altLang="zh-CN" b="1" i="1" dirty="0">
                        <a:latin typeface="Cambria Math" panose="02040503050406030204" pitchFamily="18" charset="0"/>
                      </a:rPr>
                      <m:t>𝑨</m:t>
                    </m:r>
                    <m:r>
                      <a:rPr lang="en-US" altLang="zh-CN" b="1" i="1" dirty="0">
                        <a:latin typeface="Cambria Math" panose="02040503050406030204" pitchFamily="18" charset="0"/>
                      </a:rPr>
                      <m:t>=</m:t>
                    </m:r>
                    <m:d>
                      <m:dPr>
                        <m:begChr m:val="["/>
                        <m:endChr m:val="]"/>
                        <m:ctrlPr>
                          <a:rPr lang="en-US" altLang="zh-CN" b="1" i="1" dirty="0">
                            <a:latin typeface="Cambria Math" panose="02040503050406030204" pitchFamily="18" charset="0"/>
                          </a:rPr>
                        </m:ctrlPr>
                      </m:dPr>
                      <m:e>
                        <m:m>
                          <m:mPr>
                            <m:mcs>
                              <m:mc>
                                <m:mcPr>
                                  <m:count m:val="3"/>
                                  <m:mcJc m:val="center"/>
                                </m:mcPr>
                              </m:mc>
                            </m:mcs>
                            <m:ctrlPr>
                              <a:rPr lang="en-US" altLang="zh-CN" b="1" i="1" dirty="0">
                                <a:latin typeface="Cambria Math" panose="02040503050406030204" pitchFamily="18" charset="0"/>
                              </a:rPr>
                            </m:ctrlPr>
                          </m:mPr>
                          <m:m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𝟏𝟏</m:t>
                                  </m:r>
                                </m:sub>
                              </m:sSub>
                            </m:e>
                            <m:e>
                              <m:r>
                                <a:rPr lang="en-US" altLang="zh-CN" b="1" i="1" dirty="0">
                                  <a:latin typeface="Cambria Math" panose="02040503050406030204" pitchFamily="18" charset="0"/>
                                </a:rPr>
                                <m:t>⋯</m:t>
                              </m:r>
                            </m:e>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𝟏</m:t>
                                  </m:r>
                                  <m:r>
                                    <a:rPr lang="en-US" altLang="zh-CN" b="1" i="1" dirty="0">
                                      <a:latin typeface="Cambria Math" panose="02040503050406030204" pitchFamily="18" charset="0"/>
                                    </a:rPr>
                                    <m:t>𝒏</m:t>
                                  </m:r>
                                </m:sub>
                              </m:sSub>
                            </m:e>
                          </m:mr>
                          <m:mr>
                            <m:e>
                              <m:r>
                                <a:rPr lang="en-US" altLang="zh-CN" b="1" i="1" dirty="0">
                                  <a:latin typeface="Cambria Math" panose="02040503050406030204" pitchFamily="18" charset="0"/>
                                </a:rPr>
                                <m:t>⋮</m:t>
                              </m:r>
                            </m:e>
                            <m:e>
                              <m:r>
                                <a:rPr lang="en-US" altLang="zh-CN" b="1" i="1" dirty="0">
                                  <a:latin typeface="Cambria Math" panose="02040503050406030204" pitchFamily="18" charset="0"/>
                                </a:rPr>
                                <m:t>⋱</m:t>
                              </m:r>
                            </m:e>
                            <m:e>
                              <m:r>
                                <a:rPr lang="en-US" altLang="zh-CN" b="1" i="1" dirty="0">
                                  <a:latin typeface="Cambria Math" panose="02040503050406030204" pitchFamily="18" charset="0"/>
                                </a:rPr>
                                <m:t>⋮</m:t>
                              </m:r>
                            </m:e>
                          </m:mr>
                          <m:m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𝒏</m:t>
                                  </m:r>
                                  <m:r>
                                    <a:rPr lang="en-US" altLang="zh-CN" b="1" i="1" dirty="0">
                                      <a:latin typeface="Cambria Math" panose="02040503050406030204" pitchFamily="18" charset="0"/>
                                    </a:rPr>
                                    <m:t>𝟏</m:t>
                                  </m:r>
                                </m:sub>
                              </m:sSub>
                            </m:e>
                            <m:e>
                              <m:r>
                                <a:rPr lang="en-US" altLang="zh-CN" b="1" i="1" dirty="0">
                                  <a:latin typeface="Cambria Math" panose="02040503050406030204" pitchFamily="18" charset="0"/>
                                </a:rPr>
                                <m:t>⋯</m:t>
                              </m:r>
                            </m:e>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𝒏𝒏</m:t>
                                  </m:r>
                                </m:sub>
                              </m:sSub>
                            </m:e>
                          </m:mr>
                        </m:m>
                      </m:e>
                    </m:d>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e>
                          </m:mr>
                          <m:mr>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𝑛</m:t>
                                  </m:r>
                                </m:sub>
                              </m:sSub>
                            </m:e>
                          </m:mr>
                        </m:m>
                      </m:e>
                    </m:d>
                    <m:r>
                      <a:rPr lang="en-US" altLang="zh-CN" i="1" dirty="0">
                        <a:latin typeface="Cambria Math" panose="02040503050406030204" pitchFamily="18" charset="0"/>
                      </a:rPr>
                      <m:t>, </m:t>
                    </m:r>
                    <m:r>
                      <a:rPr lang="en-US" altLang="zh-CN" b="1" i="1" dirty="0">
                        <a:latin typeface="Cambria Math" panose="02040503050406030204" pitchFamily="18" charset="0"/>
                      </a:rPr>
                      <m:t>𝒃</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1</m:t>
                                  </m:r>
                                </m:sub>
                              </m:sSub>
                            </m:e>
                          </m:mr>
                          <m:mr>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𝑛</m:t>
                                  </m:r>
                                </m:sub>
                              </m:sSub>
                            </m:e>
                          </m:mr>
                        </m:m>
                      </m:e>
                    </m:d>
                  </m:oMath>
                </a14:m>
                <a:endParaRPr lang="zh-CN" altLang="en-US" dirty="0"/>
              </a:p>
              <a:p>
                <a:r>
                  <a:rPr lang="zh-CN" altLang="en-US" dirty="0"/>
                  <a:t>常用解法</a:t>
                </a:r>
                <a:endParaRPr lang="en-US" altLang="zh-CN" dirty="0"/>
              </a:p>
              <a:p>
                <a:pPr lvl="1"/>
                <a:r>
                  <a:rPr lang="zh-CN" altLang="en-US" dirty="0"/>
                  <a:t>直接求解法：</a:t>
                </a:r>
                <a:endParaRPr lang="en-US" altLang="zh-CN" dirty="0"/>
              </a:p>
              <a:p>
                <a:pPr lvl="2"/>
                <a14:m>
                  <m:oMath xmlns:m="http://schemas.openxmlformats.org/officeDocument/2006/math">
                    <m:r>
                      <a:rPr lang="en-US" altLang="zh-CN" b="1" i="1">
                        <a:latin typeface="Cambria Math" panose="02040503050406030204" pitchFamily="18" charset="0"/>
                      </a:rPr>
                      <m:t>𝒙</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r>
                      <a:rPr lang="en-US" altLang="zh-CN" b="1" i="1">
                        <a:latin typeface="Cambria Math" panose="02040503050406030204" pitchFamily="18" charset="0"/>
                      </a:rPr>
                      <m:t>𝒃</m:t>
                    </m:r>
                  </m:oMath>
                </a14:m>
                <a:endParaRPr lang="en-US" altLang="zh-CN" b="1" dirty="0"/>
              </a:p>
              <a:p>
                <a:pPr lvl="1"/>
                <a:r>
                  <a:rPr lang="zh-CN" altLang="en-US" dirty="0"/>
                  <a:t>雅可比迭代</a:t>
                </a:r>
                <a:r>
                  <a:rPr lang="en-US" altLang="zh-CN" dirty="0"/>
                  <a:t>(Jacobi)</a:t>
                </a:r>
                <a:r>
                  <a:rPr lang="zh-CN" altLang="en-US" dirty="0"/>
                  <a:t>：</a:t>
                </a:r>
                <a:endParaRPr lang="en-US" altLang="zh-CN" dirty="0"/>
              </a:p>
              <a:p>
                <a:pPr lvl="2"/>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𝑫</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𝒃</m:t>
                        </m:r>
                        <m:r>
                          <a:rPr lang="en-US" altLang="zh-CN" b="0" i="1" smtClean="0">
                            <a:latin typeface="Cambria Math" panose="02040503050406030204" pitchFamily="18" charset="0"/>
                          </a:rPr>
                          <m:t>−</m:t>
                        </m:r>
                        <m:r>
                          <a:rPr lang="en-US" altLang="zh-CN" b="1" i="1" smtClean="0">
                            <a:latin typeface="Cambria Math" panose="02040503050406030204" pitchFamily="18" charset="0"/>
                          </a:rPr>
                          <m:t>𝑹</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𝒌</m:t>
                            </m:r>
                          </m:sup>
                        </m:sSup>
                      </m:e>
                    </m:d>
                    <m:r>
                      <a:rPr lang="en-US" altLang="zh-CN" b="0" i="1" smtClean="0">
                        <a:latin typeface="Cambria Math" panose="02040503050406030204" pitchFamily="18" charset="0"/>
                      </a:rPr>
                      <m:t>  (</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r>
                      <a:rPr lang="zh-CN" altLang="en-US" i="1">
                        <a:latin typeface="Cambria Math" panose="02040503050406030204" pitchFamily="18" charset="0"/>
                      </a:rPr>
                      <m:t>对角</m:t>
                    </m:r>
                    <m:r>
                      <a:rPr lang="zh-CN" altLang="en-US" i="1" smtClean="0">
                        <a:latin typeface="Cambria Math" panose="02040503050406030204" pitchFamily="18" charset="0"/>
                      </a:rPr>
                      <m:t>矩阵</m:t>
                    </m:r>
                    <m:r>
                      <a:rPr lang="en-US" altLang="zh-CN" b="0" i="1" smtClean="0">
                        <a:latin typeface="Cambria Math" panose="02040503050406030204" pitchFamily="18" charset="0"/>
                      </a:rPr>
                      <m:t> </m:t>
                    </m:r>
                    <m:r>
                      <a:rPr lang="en-US" altLang="zh-CN" b="1" i="1" smtClean="0">
                        <a:latin typeface="Cambria Math" panose="02040503050406030204" pitchFamily="18" charset="0"/>
                      </a:rPr>
                      <m:t>𝑹</m:t>
                    </m:r>
                    <m:r>
                      <a:rPr lang="en-US" altLang="zh-CN" b="0" i="1" smtClean="0">
                        <a:latin typeface="Cambria Math" panose="02040503050406030204" pitchFamily="18" charset="0"/>
                      </a:rPr>
                      <m:t>=</m:t>
                    </m:r>
                    <m:r>
                      <a:rPr lang="en-US" altLang="zh-CN" b="1" i="1" smtClean="0">
                        <a:latin typeface="Cambria Math" panose="02040503050406030204" pitchFamily="18" charset="0"/>
                      </a:rPr>
                      <m:t>𝑨</m:t>
                    </m:r>
                    <m:r>
                      <a:rPr lang="en-US" altLang="zh-CN" b="0" i="1" smtClean="0">
                        <a:latin typeface="Cambria Math" panose="02040503050406030204" pitchFamily="18" charset="0"/>
                      </a:rPr>
                      <m:t>−</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oMath>
                </a14:m>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𝑖𝑖</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undOvr"/>
                        <m:grow m:val="on"/>
                        <m:supHide m:val="on"/>
                        <m:ctrlPr>
                          <a:rPr lang="zh-CN" altLang="en-US" i="1" smtClean="0">
                            <a:latin typeface="Cambria Math" panose="02040503050406030204" pitchFamily="18" charset="0"/>
                          </a:rPr>
                        </m:ctrlPr>
                      </m:naryPr>
                      <m:sub>
                        <m:r>
                          <m:rPr>
                            <m:brk/>
                            <m:aln/>
                          </m:rPr>
                          <a:rPr lang="en-US" altLang="zh-CN" b="0" i="1" smtClean="0">
                            <a:latin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𝑖</m:t>
                        </m:r>
                      </m:sub>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sSubSup>
                      </m:e>
                    </m:nary>
                    <m:r>
                      <a:rPr lang="en-US" altLang="zh-CN" b="0" i="1" smtClean="0">
                        <a:latin typeface="Cambria Math" panose="02040503050406030204" pitchFamily="18" charset="0"/>
                      </a:rPr>
                      <m:t>)</m:t>
                    </m:r>
                  </m:oMath>
                </a14:m>
                <a:endParaRPr lang="en-US" altLang="zh-CN" dirty="0"/>
              </a:p>
              <a:p>
                <a:pPr lvl="1"/>
                <a:r>
                  <a:rPr lang="zh-CN" altLang="en-US" dirty="0"/>
                  <a:t>高斯</a:t>
                </a:r>
                <a:r>
                  <a:rPr lang="en-US" altLang="zh-CN" dirty="0"/>
                  <a:t>-</a:t>
                </a:r>
                <a:r>
                  <a:rPr lang="zh-CN" altLang="en-US" dirty="0"/>
                  <a:t>赛德尔迭代</a:t>
                </a:r>
                <a:r>
                  <a:rPr lang="en-US" altLang="zh-CN" dirty="0"/>
                  <a:t>(Gauss-Seidel)</a:t>
                </a:r>
                <a:r>
                  <a:rPr lang="zh-CN" altLang="en-US" dirty="0"/>
                  <a:t>：</a:t>
                </a:r>
                <a:endParaRPr lang="en-US" altLang="zh-CN" dirty="0"/>
              </a:p>
              <a:p>
                <a:pPr lvl="2"/>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𝑖𝑖</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b</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sSubSup>
                          </m:e>
                        </m:nary>
                      </m:e>
                    </m:nary>
                    <m:r>
                      <a:rPr lang="en-US" altLang="zh-CN" b="0" i="1" smtClean="0">
                        <a:latin typeface="Cambria Math" panose="02040503050406030204" pitchFamily="18" charset="0"/>
                      </a:rPr>
                      <m:t>)</m:t>
                    </m:r>
                  </m:oMath>
                </a14:m>
                <a:endParaRPr lang="zh-CN" altLang="en-US" dirty="0"/>
              </a:p>
              <a:p>
                <a:endParaRPr lang="zh-CN" altLang="en-US" dirty="0"/>
              </a:p>
            </p:txBody>
          </p:sp>
        </mc:Choice>
        <mc:Fallback xmlns="">
          <p:sp>
            <p:nvSpPr>
              <p:cNvPr id="3" name="内容占位符 2">
                <a:extLst>
                  <a:ext uri="{FF2B5EF4-FFF2-40B4-BE49-F238E27FC236}">
                    <a16:creationId xmlns:a16="http://schemas.microsoft.com/office/drawing/2014/main" id="{56D1BB5F-5088-4BD9-BF76-736CF5A0F1BE}"/>
                  </a:ext>
                </a:extLst>
              </p:cNvPr>
              <p:cNvSpPr>
                <a:spLocks noGrp="1" noRot="1" noChangeAspect="1" noMove="1" noResize="1" noEditPoints="1" noAdjustHandles="1" noChangeArrowheads="1" noChangeShapeType="1" noTextEdit="1"/>
              </p:cNvSpPr>
              <p:nvPr>
                <p:ph idx="1"/>
              </p:nvPr>
            </p:nvSpPr>
            <p:spPr>
              <a:xfrm>
                <a:off x="838200" y="1825625"/>
                <a:ext cx="10515600" cy="4541308"/>
              </a:xfrm>
              <a:blipFill>
                <a:blip r:embed="rId3"/>
                <a:stretch>
                  <a:fillRect l="-1043" b="-103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71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p:txBody>
              <a:bodyPr>
                <a:normAutofit fontScale="92500" lnSpcReduction="100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雅可比迭代与高斯</a:t>
                </a:r>
                <a:r>
                  <a:rPr lang="en-US" altLang="zh-CN" dirty="0"/>
                  <a:t>-</a:t>
                </a:r>
                <a:r>
                  <a:rPr lang="zh-CN" altLang="en-US" dirty="0"/>
                  <a:t>赛德尔迭代结合</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a14:m>
                <a:endParaRPr lang="en-US" altLang="zh-CN"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5904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endParaRPr lang="zh-CN" altLang="en-US"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B8F425E-65A2-4541-B947-1027DECAE1CE}"/>
              </a:ext>
            </a:extLst>
          </p:cNvPr>
          <p:cNvPicPr>
            <a:picLocks noChangeAspect="1"/>
          </p:cNvPicPr>
          <p:nvPr/>
        </p:nvPicPr>
        <p:blipFill>
          <a:blip r:embed="rId4"/>
          <a:stretch>
            <a:fillRect/>
          </a:stretch>
        </p:blipFill>
        <p:spPr>
          <a:xfrm>
            <a:off x="7200900" y="2120900"/>
            <a:ext cx="4152900" cy="4371975"/>
          </a:xfrm>
          <a:prstGeom prst="rect">
            <a:avLst/>
          </a:prstGeom>
        </p:spPr>
      </p:pic>
    </p:spTree>
    <p:extLst>
      <p:ext uri="{BB962C8B-B14F-4D97-AF65-F5344CB8AC3E}">
        <p14:creationId xmlns:p14="http://schemas.microsoft.com/office/powerpoint/2010/main" val="2118600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r>
                  <a:rPr lang="en-US" altLang="zh-CN" dirty="0">
                    <a:ea typeface="Cambria Math" panose="02040503050406030204" pitchFamily="18" charset="0"/>
                  </a:rPr>
                  <a:t>F</a:t>
                </a:r>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m:oMathPara>
                </a14:m>
                <a:endParaRPr lang="en-US" altLang="zh-CN" dirty="0"/>
              </a:p>
              <a:p>
                <a:r>
                  <a:rPr lang="zh-CN" altLang="en-US" dirty="0"/>
                  <a:t>与非标量函数</a:t>
                </a:r>
                <a:r>
                  <a:rPr lang="en-US" altLang="zh-CN" dirty="0"/>
                  <a:t>F</a:t>
                </a:r>
                <a:r>
                  <a:rPr lang="zh-CN" altLang="en-US" dirty="0"/>
                  <a:t>作点积 </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oMath>
                  </m:oMathPara>
                </a14:m>
                <a:endParaRPr lang="en-US" altLang="zh-CN" dirty="0"/>
              </a:p>
              <a:p>
                <a:r>
                  <a:rPr lang="zh-CN" altLang="en-US" dirty="0"/>
                  <a:t>与非标量函数</a:t>
                </a:r>
                <a:r>
                  <a:rPr lang="en-US" altLang="zh-CN" dirty="0"/>
                  <a:t>F</a:t>
                </a:r>
                <a:r>
                  <a:rPr lang="zh-CN" altLang="en-US" dirty="0"/>
                  <a:t>作叉积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oMath>
                  </m:oMathPara>
                </a14:m>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BCC88D-58C2-419D-86F3-BA7371F759B9}"/>
              </a:ext>
            </a:extLst>
          </p:cNvPr>
          <p:cNvSpPr>
            <a:spLocks noGrp="1"/>
          </p:cNvSpPr>
          <p:nvPr>
            <p:ph type="title"/>
          </p:nvPr>
        </p:nvSpPr>
        <p:spPr/>
        <p:txBody>
          <a:bodyPr/>
          <a:lstStyle/>
          <a:p>
            <a:r>
              <a:rPr lang="en-US" altLang="zh-CN" dirty="0"/>
              <a:t>PBF——</a:t>
            </a:r>
            <a:r>
              <a:rPr lang="zh-CN" altLang="en-US" dirty="0"/>
              <a:t>边界处理</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373F0FE4-F4D1-4FEB-8803-ABEEBB4A71B4}"/>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ψ</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𝑖𝑘</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rPr>
                          <m:t>ψ</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num>
                      <m:den>
                        <m:nary>
                          <m:naryPr>
                            <m:chr m:val="∑"/>
                            <m:limLoc m:val="undOvr"/>
                            <m:grow m:val="on"/>
                            <m:supHide m:val="on"/>
                            <m:ctrlPr>
                              <a:rPr lang="zh-CN" altLang="en-US" i="1">
                                <a:latin typeface="Cambria Math" panose="02040503050406030204" pitchFamily="18" charset="0"/>
                              </a:rPr>
                            </m:ctrlPr>
                          </m:naryPr>
                          <m:sub>
                            <m:r>
                              <a:rPr lang="en-US" altLang="zh-CN" b="0" i="1" smtClean="0">
                                <a:latin typeface="Cambria Math" panose="02040503050406030204" pitchFamily="18" charset="0"/>
                              </a:rPr>
                              <m:t>𝑙</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𝑙</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𝑘𝑙</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den>
                    </m:f>
                  </m:oMath>
                </a14:m>
                <a:endParaRPr lang="en-US" altLang="zh-CN" dirty="0"/>
              </a:p>
              <a:p>
                <a14:m>
                  <m:oMath xmlns:m="http://schemas.openxmlformats.org/officeDocument/2006/math">
                    <m:r>
                      <a:rPr lang="en-US" altLang="zh-CN" b="0" i="1" smtClean="0">
                        <a:latin typeface="Cambria Math" panose="02040503050406030204" pitchFamily="18" charset="0"/>
                      </a:rPr>
                      <m:t>𝑘</m:t>
                    </m:r>
                  </m:oMath>
                </a14:m>
                <a:r>
                  <a:rPr lang="zh-CN" altLang="en-US" dirty="0"/>
                  <a:t> 表示固体粒子，质量为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oMath>
                </a14:m>
                <a:r>
                  <a:rPr lang="zh-CN" altLang="en-US" dirty="0"/>
                  <a:t>，其邻居固体粒子 </a:t>
                </a:r>
                <a14:m>
                  <m:oMath xmlns:m="http://schemas.openxmlformats.org/officeDocument/2006/math">
                    <m:r>
                      <a:rPr lang="en-US" altLang="zh-CN" b="0" i="1" smtClean="0">
                        <a:latin typeface="Cambria Math" panose="02040503050406030204" pitchFamily="18" charset="0"/>
                      </a:rPr>
                      <m:t>𝑙</m:t>
                    </m:r>
                  </m:oMath>
                </a14:m>
                <a:r>
                  <a:rPr lang="zh-CN" altLang="en-US" dirty="0"/>
                  <a:t> 的质量为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𝑙</m:t>
                            </m:r>
                          </m:sub>
                        </m:sSub>
                      </m:sub>
                    </m:sSub>
                  </m:oMath>
                </a14:m>
                <a:endParaRPr lang="zh-CN" altLang="en-US" dirty="0"/>
              </a:p>
            </p:txBody>
          </p:sp>
        </mc:Choice>
        <mc:Fallback>
          <p:sp>
            <p:nvSpPr>
              <p:cNvPr id="3" name="内容占位符 2">
                <a:extLst>
                  <a:ext uri="{FF2B5EF4-FFF2-40B4-BE49-F238E27FC236}">
                    <a16:creationId xmlns:a16="http://schemas.microsoft.com/office/drawing/2014/main" id="{373F0FE4-F4D1-4FEB-8803-ABEEBB4A71B4}"/>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9800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A91B9-0C6C-48D2-B9AF-1F1A7FF9E1C9}"/>
              </a:ext>
            </a:extLst>
          </p:cNvPr>
          <p:cNvSpPr>
            <a:spLocks noGrp="1"/>
          </p:cNvSpPr>
          <p:nvPr>
            <p:ph type="title"/>
          </p:nvPr>
        </p:nvSpPr>
        <p:spPr/>
        <p:txBody>
          <a:bodyPr/>
          <a:lstStyle/>
          <a:p>
            <a:r>
              <a:rPr lang="en-US" altLang="zh-CN" dirty="0"/>
              <a:t>PBF——Vorticity Confinement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9EB563D-0133-4656-9EFA-DD0BE94657E5}"/>
                  </a:ext>
                </a:extLst>
              </p:cNvPr>
              <p:cNvSpPr>
                <a:spLocks noGrp="1"/>
              </p:cNvSpPr>
              <p:nvPr>
                <p:ph idx="1"/>
              </p:nvPr>
            </p:nvSpPr>
            <p:spPr/>
            <p:txBody>
              <a:bodyPr/>
              <a:lstStyle/>
              <a:p>
                <a:r>
                  <a:rPr lang="zh-CN" altLang="en-US" dirty="0"/>
                  <a:t>阻尼导致能量损耗</a:t>
                </a:r>
                <a:endParaRPr lang="en-US" altLang="zh-CN" dirty="0"/>
              </a:p>
              <a:p>
                <a:r>
                  <a:rPr lang="zh-CN" altLang="en-US" dirty="0"/>
                  <a:t>通过 </a:t>
                </a:r>
                <a:r>
                  <a:rPr lang="en-US" altLang="zh-CN" dirty="0"/>
                  <a:t>Vorticity Confinement </a:t>
                </a:r>
                <a:r>
                  <a:rPr lang="zh-CN" altLang="en-US" dirty="0"/>
                  <a:t>重新注入能量</a:t>
                </a:r>
                <a:endParaRPr lang="en-US" altLang="zh-CN" dirty="0"/>
              </a:p>
              <a:p>
                <a:pPr lvl="1"/>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	</a:t>
                </a:r>
              </a:p>
              <a:p>
                <a:pPr lvl="1"/>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η</m:t>
                        </m:r>
                      </m:num>
                      <m:den>
                        <m:d>
                          <m:dPr>
                            <m:begChr m:val="‖"/>
                            <m:endChr m:val="‖"/>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rPr>
                              <m:t>η</m:t>
                            </m:r>
                          </m:e>
                        </m:d>
                      </m:den>
                    </m:f>
                  </m:oMath>
                </a14:m>
                <a:r>
                  <a:rPr lang="en-US" altLang="zh-CN" dirty="0"/>
                  <a:t>  </a:t>
                </a:r>
                <a14:m>
                  <m:oMath xmlns:m="http://schemas.openxmlformats.org/officeDocument/2006/math">
                    <m:r>
                      <m:rPr>
                        <m:sty m:val="p"/>
                      </m:rPr>
                      <a:rPr lang="el-GR" altLang="zh-CN" i="1" dirty="0" smtClean="0">
                        <a:latin typeface="Cambria Math" panose="02040503050406030204" pitchFamily="18" charset="0"/>
                      </a:rPr>
                      <m:t>η</m:t>
                    </m:r>
                    <m:r>
                      <a:rPr lang="en-US" altLang="zh-CN" b="0" i="1" dirty="0" smtClean="0">
                        <a:latin typeface="Cambria Math" panose="02040503050406030204" pitchFamily="18" charset="0"/>
                      </a:rPr>
                      <m:t>=</m:t>
                    </m:r>
                    <m:r>
                      <m:rPr>
                        <m:sty m:val="p"/>
                      </m:rP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zh-CN" altLang="en-US" b="0" i="1" dirty="0" smtClean="0">
                                <a:latin typeface="Cambria Math" panose="02040503050406030204" pitchFamily="18" charset="0"/>
                                <a:ea typeface="Cambria Math" panose="02040503050406030204" pitchFamily="18" charset="0"/>
                              </a:rPr>
                              <m:t>𝜔</m:t>
                            </m:r>
                          </m:e>
                        </m:d>
                      </m:e>
                      <m:sub>
                        <m:r>
                          <a:rPr lang="en-US" altLang="zh-CN" b="0" i="1" dirty="0" smtClean="0">
                            <a:latin typeface="Cambria Math" panose="02040503050406030204" pitchFamily="18" charset="0"/>
                            <a:ea typeface="Cambria Math" panose="02040503050406030204" pitchFamily="18" charset="0"/>
                          </a:rPr>
                          <m:t>𝑖</m:t>
                        </m:r>
                      </m:sub>
                    </m:sSub>
                  </m:oMath>
                </a14:m>
                <a:endParaRPr lang="en-US" altLang="zh-CN" dirty="0"/>
              </a:p>
              <a:p>
                <a:pPr lvl="1"/>
                <a:r>
                  <a:rPr lang="zh-CN" altLang="en-US" dirty="0"/>
                  <a:t>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的旋度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 </a:t>
                </a:r>
                <a:r>
                  <a:rPr lang="zh-CN" altLang="en-US" dirty="0"/>
                  <a:t>为：</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𝑗</m:t>
                        </m:r>
                      </m:e>
                    </m:nary>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69EB563D-0133-4656-9EFA-DD0BE94657E5}"/>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69799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008F5-BA00-4689-BB56-76B52B346C03}"/>
              </a:ext>
            </a:extLst>
          </p:cNvPr>
          <p:cNvSpPr>
            <a:spLocks noGrp="1"/>
          </p:cNvSpPr>
          <p:nvPr>
            <p:ph type="title"/>
          </p:nvPr>
        </p:nvSpPr>
        <p:spPr/>
        <p:txBody>
          <a:bodyPr/>
          <a:lstStyle/>
          <a:p>
            <a:r>
              <a:rPr lang="zh-CN" altLang="en-US" dirty="0"/>
              <a:t>其他约束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6DB64EC-D0CC-48B7-8BC6-640C46A51C69}"/>
                  </a:ext>
                </a:extLst>
              </p:cNvPr>
              <p:cNvSpPr>
                <a:spLocks noGrp="1"/>
              </p:cNvSpPr>
              <p:nvPr>
                <p:ph idx="1"/>
              </p:nvPr>
            </p:nvSpPr>
            <p:spPr>
              <a:xfrm>
                <a:off x="826911" y="1825625"/>
                <a:ext cx="10515600" cy="4351338"/>
              </a:xfrm>
            </p:spPr>
            <p:txBody>
              <a:bodyPr/>
              <a:lstStyle/>
              <a:p>
                <a:r>
                  <a:rPr lang="zh-CN" altLang="en-US" dirty="0"/>
                  <a:t>接触约束</a:t>
                </a:r>
                <a:endParaRPr lang="en-US" altLang="zh-CN" dirty="0"/>
              </a:p>
              <a:p>
                <a:pPr lvl="1"/>
                <a:r>
                  <a:rPr lang="en-US" altLang="zh-CN" dirty="0"/>
                  <a:t>Particle-Particle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𝑐𝑜𝑛𝑡𝑎𝑐𝑡</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r>
                  <a:rPr lang="en-US" altLang="zh-CN" dirty="0"/>
                  <a:t>Particle-Mesh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𝑐𝑜𝑛𝑡𝑎𝑐𝑡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en-US" altLang="zh-CN" dirty="0"/>
              </a:p>
              <a:p>
                <a:r>
                  <a:rPr lang="zh-CN" altLang="en-US" dirty="0"/>
                  <a:t>摩擦约束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𝑓𝑟𝑖𝑐𝑡𝑖𝑜𝑛</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oMath>
                </a14:m>
                <a:endParaRPr lang="en-US" altLang="zh-CN" dirty="0"/>
              </a:p>
              <a:p>
                <a:r>
                  <a:rPr lang="zh-CN" altLang="en-US" dirty="0"/>
                  <a:t>刚体约束 </a:t>
                </a:r>
                <a:r>
                  <a:rPr lang="en-US" altLang="zh-CN" dirty="0"/>
                  <a:t>Shape Matching</a:t>
                </a:r>
              </a:p>
              <a:p>
                <a:r>
                  <a:rPr lang="zh-CN" altLang="en-US" dirty="0"/>
                  <a:t>布料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𝑑𝑖𝑠𝑡𝑎𝑛𝑐𝑒</m:t>
                        </m:r>
                      </m:sub>
                    </m:sSub>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d>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0</m:t>
                    </m:r>
                  </m:oMath>
                </a14:m>
                <a:endParaRPr lang="en-US" altLang="zh-CN" dirty="0"/>
              </a:p>
              <a:p>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F6DB64EC-D0CC-48B7-8BC6-640C46A51C69}"/>
                  </a:ext>
                </a:extLst>
              </p:cNvPr>
              <p:cNvSpPr>
                <a:spLocks noGrp="1" noRot="1" noChangeAspect="1" noMove="1" noResize="1" noEditPoints="1" noAdjustHandles="1" noChangeArrowheads="1" noChangeShapeType="1" noTextEdit="1"/>
              </p:cNvSpPr>
              <p:nvPr>
                <p:ph idx="1"/>
              </p:nvPr>
            </p:nvSpPr>
            <p:spPr>
              <a:xfrm>
                <a:off x="826911" y="1825625"/>
                <a:ext cx="10515600" cy="4351338"/>
              </a:xfrm>
              <a:blipFill>
                <a:blip r:embed="rId2"/>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51863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lnSpcReduction="10000"/>
          </a:bodyPr>
          <a:lstStyle/>
          <a:p>
            <a:r>
              <a:rPr lang="en-US" altLang="zh-CN" dirty="0">
                <a:hlinkClick r:id="rId2"/>
              </a:rPr>
              <a:t>https://dl.acm.org/doi/10.1145/2461912.2461984</a:t>
            </a:r>
            <a:endParaRPr lang="en-US" altLang="zh-CN" dirty="0"/>
          </a:p>
          <a:p>
            <a:r>
              <a:rPr lang="en-US" altLang="zh-CN" dirty="0">
                <a:hlinkClick r:id="rId3"/>
              </a:rPr>
              <a:t>https://dl.acm.org/doi/10.1145/2601097.2601152</a:t>
            </a:r>
            <a:endParaRPr lang="en-US" altLang="zh-CN" dirty="0"/>
          </a:p>
          <a:p>
            <a:r>
              <a:rPr lang="en-US" altLang="zh-CN" dirty="0">
                <a:hlinkClick r:id="rId4"/>
              </a:rPr>
              <a:t>https://dl.acm.org/doi/10.1016/j.jvcir.2007.01.005</a:t>
            </a:r>
            <a:endParaRPr lang="en-US" altLang="zh-CN" dirty="0">
              <a:hlinkClick r:id="rId5"/>
            </a:endParaRPr>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503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FF0000"/>
                    </a:solidFill>
                  </a:rPr>
                  <a:t>向量场</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FF0000"/>
                    </a:solidFill>
                  </a:rPr>
                  <a:t>通量密度</a:t>
                </a:r>
                <a:endParaRPr lang="en-US" altLang="zh-CN" dirty="0">
                  <a:solidFill>
                    <a:srgbClr val="FF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Σ</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FF0000"/>
                    </a:solidFill>
                  </a:rPr>
                  <a:t>无源场</a:t>
                </a:r>
                <a:endParaRPr lang="en-US" altLang="zh-CN" dirty="0"/>
              </a:p>
              <a:p>
                <a:r>
                  <a:rPr lang="zh-CN" altLang="en-US" dirty="0"/>
                  <a:t>高斯散度定理</a:t>
                </a:r>
                <a:endParaRPr lang="en-US" altLang="zh-CN" dirty="0"/>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C2ABAAA-6D69-4D53-97B8-5419A0948ECD}"/>
              </a:ext>
            </a:extLst>
          </p:cNvPr>
          <p:cNvGrpSpPr/>
          <p:nvPr/>
        </p:nvGrpSpPr>
        <p:grpSpPr>
          <a:xfrm>
            <a:off x="8876912" y="3066115"/>
            <a:ext cx="1867288" cy="1511300"/>
            <a:chOff x="9265532" y="3218515"/>
            <a:chExt cx="1867288" cy="1511300"/>
          </a:xfrm>
        </p:grpSpPr>
        <p:sp>
          <p:nvSpPr>
            <p:cNvPr id="4" name="椭圆 3">
              <a:extLst>
                <a:ext uri="{FF2B5EF4-FFF2-40B4-BE49-F238E27FC236}">
                  <a16:creationId xmlns:a16="http://schemas.microsoft.com/office/drawing/2014/main" id="{0C9886A2-1C7F-4FA3-93C4-ADB2A9F334C1}"/>
                </a:ext>
              </a:extLst>
            </p:cNvPr>
            <p:cNvSpPr/>
            <p:nvPr/>
          </p:nvSpPr>
          <p:spPr>
            <a:xfrm>
              <a:off x="9271707" y="3218515"/>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9271707" y="3821026"/>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9265532" y="3812776"/>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9271707" y="382102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a:endCxn id="4" idx="1"/>
            </p:cNvCxnSpPr>
            <p:nvPr/>
          </p:nvCxnSpPr>
          <p:spPr>
            <a:xfrm flipH="1" flipV="1">
              <a:off x="9493032" y="3439840"/>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969301" y="3984879"/>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9416154" y="3584067"/>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9416154" y="3584067"/>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885768" y="3678509"/>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885768" y="3678509"/>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654356" y="3624135"/>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654356" y="3624135"/>
                  <a:ext cx="478464" cy="369332"/>
                </a:xfrm>
                <a:prstGeom prst="rect">
                  <a:avLst/>
                </a:prstGeom>
                <a:blipFill>
                  <a:blip r:embed="rId6"/>
                  <a:stretch>
                    <a:fillRect/>
                  </a:stretch>
                </a:blipFill>
              </p:spPr>
              <p:txBody>
                <a:bodyPr/>
                <a:lstStyle/>
                <a:p>
                  <a:r>
                    <a:rPr lang="zh-CN" altLang="en-US">
                      <a:noFill/>
                    </a:rPr>
                    <a:t> </a:t>
                  </a:r>
                </a:p>
              </p:txBody>
            </p:sp>
          </mc:Fallback>
        </mc:AlternateContent>
      </p:grpSp>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FF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m:t>
                      </m:r>
                      <m:r>
                        <a:rPr lang="en-US" altLang="zh-CN" b="1" i="1">
                          <a:solidFill>
                            <a:srgbClr val="FF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FF0000"/>
                    </a:solidFill>
                  </a:rPr>
                  <a:t>环流量密度</a:t>
                </a:r>
                <a:endParaRPr lang="en-US" altLang="zh-CN" dirty="0">
                  <a:solidFill>
                    <a:srgbClr val="FF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grpSp>
        <p:nvGrpSpPr>
          <p:cNvPr id="25" name="组合 24">
            <a:extLst>
              <a:ext uri="{FF2B5EF4-FFF2-40B4-BE49-F238E27FC236}">
                <a16:creationId xmlns:a16="http://schemas.microsoft.com/office/drawing/2014/main" id="{A346A18E-5A42-4CFF-A970-15136013F853}"/>
              </a:ext>
            </a:extLst>
          </p:cNvPr>
          <p:cNvGrpSpPr/>
          <p:nvPr/>
        </p:nvGrpSpPr>
        <p:grpSpPr>
          <a:xfrm>
            <a:off x="5973931" y="3383280"/>
            <a:ext cx="1804404" cy="1157724"/>
            <a:chOff x="8924011" y="3821816"/>
            <a:chExt cx="1804404" cy="1157724"/>
          </a:xfrm>
        </p:grpSpPr>
        <p:sp>
          <p:nvSpPr>
            <p:cNvPr id="10" name="椭圆 9">
              <a:extLst>
                <a:ext uri="{FF2B5EF4-FFF2-40B4-BE49-F238E27FC236}">
                  <a16:creationId xmlns:a16="http://schemas.microsoft.com/office/drawing/2014/main" id="{67C67BFB-B56E-4857-A18C-36670BF4FE25}"/>
                </a:ext>
              </a:extLst>
            </p:cNvPr>
            <p:cNvSpPr/>
            <p:nvPr/>
          </p:nvSpPr>
          <p:spPr>
            <a:xfrm>
              <a:off x="8924011" y="4333188"/>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9751871" y="4536510"/>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9789569" y="4443282"/>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9789569" y="4443282"/>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9830111" y="3931096"/>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10095978" y="4338349"/>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9785094" y="3821816"/>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9785094" y="3821816"/>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10246283" y="4122534"/>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10246283" y="4122534"/>
                  <a:ext cx="475258" cy="369332"/>
                </a:xfrm>
                <a:prstGeom prst="rect">
                  <a:avLst/>
                </a:prstGeom>
                <a:blipFill>
                  <a:blip r:embed="rId6"/>
                  <a:stretch>
                    <a:fillRect/>
                  </a:stretch>
                </a:blipFill>
              </p:spPr>
              <p:txBody>
                <a:bodyPr/>
                <a:lstStyle/>
                <a:p>
                  <a:r>
                    <a:rPr lang="zh-CN" altLang="en-US">
                      <a:noFill/>
                    </a:rPr>
                    <a:t> </a:t>
                  </a:r>
                </a:p>
              </p:txBody>
            </p:sp>
          </mc:Fallback>
        </mc:AlternateContent>
      </p:grpSp>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spTree>
    <p:extLst>
      <p:ext uri="{BB962C8B-B14F-4D97-AF65-F5344CB8AC3E}">
        <p14:creationId xmlns:p14="http://schemas.microsoft.com/office/powerpoint/2010/main" val="173548537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13092</TotalTime>
  <Words>9983</Words>
  <Application>Microsoft Office PowerPoint</Application>
  <PresentationFormat>宽屏</PresentationFormat>
  <Paragraphs>908</Paragraphs>
  <Slides>64</Slides>
  <Notes>49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64</vt:i4>
      </vt:variant>
    </vt:vector>
  </HeadingPairs>
  <TitlesOfParts>
    <vt:vector size="72" baseType="lpstr">
      <vt:lpstr>Varela Round</vt:lpstr>
      <vt:lpstr>等线</vt:lpstr>
      <vt:lpstr>微软雅黑</vt:lpstr>
      <vt:lpstr>微软雅黑 Light</vt:lpstr>
      <vt:lpstr>Arial</vt:lpstr>
      <vt:lpstr>Cambria Math</vt:lpstr>
      <vt:lpstr>Wingdings</vt:lpstr>
      <vt:lpstr>Office 主题​​</vt:lpstr>
      <vt:lpstr>效果动图</vt:lpstr>
      <vt:lpstr>目录</vt:lpstr>
      <vt:lpstr>认识流体</vt:lpstr>
      <vt:lpstr>观察流体</vt:lpstr>
      <vt:lpstr>向量微分基础</vt:lpstr>
      <vt:lpstr>Nabla算子</vt:lpstr>
      <vt:lpstr>梯度 (Gradient)</vt:lpstr>
      <vt:lpstr>散度 (Divergence)</vt:lpstr>
      <vt:lpstr>旋度 (Curl)</vt:lpstr>
      <vt:lpstr>拉普拉斯算子(Laplacian)</vt:lpstr>
      <vt:lpstr>物质导数(material derivative)</vt:lpstr>
      <vt:lpstr>速度散度</vt:lpstr>
      <vt:lpstr>Navier-Stokes 方程</vt:lpstr>
      <vt:lpstr>动量方程</vt:lpstr>
      <vt:lpstr>动量方程</vt:lpstr>
      <vt:lpstr>质量守恒方程</vt:lpstr>
      <vt:lpstr>NS方程的解</vt:lpstr>
      <vt:lpstr>NS方程的求解——分步求解思想</vt:lpstr>
      <vt:lpstr>NS方程的求解——分步求解</vt:lpstr>
      <vt:lpstr>NS方程的求解——离散化</vt:lpstr>
      <vt:lpstr>NS方程的分步求解——对流</vt:lpstr>
      <vt:lpstr>NS方程的分步求解——压力/不可压缩</vt:lpstr>
      <vt:lpstr>NS方程的分步求解——压力/不可压缩</vt:lpstr>
      <vt:lpstr>NS方程的分步求解——压力/不可压缩</vt:lpstr>
      <vt:lpstr>一种近似求解NS方程的方法 —— SPH</vt:lpstr>
      <vt:lpstr>SPH</vt:lpstr>
      <vt:lpstr>SPH——核函数的选取</vt:lpstr>
      <vt:lpstr>SPH(Smooth Particle Hydrodynamics)</vt:lpstr>
      <vt:lpstr>SPH——密度</vt:lpstr>
      <vt:lpstr>SPH——压力</vt:lpstr>
      <vt:lpstr>SPH——黏力</vt:lpstr>
      <vt:lpstr>SPH——体积力</vt:lpstr>
      <vt:lpstr>SPH——速度和位移</vt:lpstr>
      <vt:lpstr>SPH——算法</vt:lpstr>
      <vt:lpstr>SPH——邻域搜索</vt:lpstr>
      <vt:lpstr>SPH——修正密度计算</vt:lpstr>
      <vt:lpstr>基于力的动力学</vt:lpstr>
      <vt:lpstr>基于力的动力学的缺陷</vt:lpstr>
      <vt:lpstr>基于位置的动力学</vt:lpstr>
      <vt:lpstr>约束(Constraints)</vt:lpstr>
      <vt:lpstr>基于力的动力学缺陷</vt:lpstr>
      <vt:lpstr>基于位置的动力学 (Position Based Dynamics)</vt:lpstr>
      <vt:lpstr>约束是什么？</vt:lpstr>
      <vt:lpstr>PBD算法</vt:lpstr>
      <vt:lpstr>PBD算法中位置修正</vt:lpstr>
      <vt:lpstr>PBD算法中速度修正</vt:lpstr>
      <vt:lpstr>一个最短路径问题</vt:lpstr>
      <vt:lpstr>从几何意义中获得灵感</vt:lpstr>
      <vt:lpstr>拉格朗日乘子法</vt:lpstr>
      <vt:lpstr>PBD的物理意义</vt:lpstr>
      <vt:lpstr>高斯最小二乘约束原理</vt:lpstr>
      <vt:lpstr>约束优化和求解</vt:lpstr>
      <vt:lpstr>约束投影</vt:lpstr>
      <vt:lpstr>约束投影矩阵形式</vt:lpstr>
      <vt:lpstr>方程组求解方法</vt:lpstr>
      <vt:lpstr>求解器</vt:lpstr>
      <vt:lpstr>约束求解优先级</vt:lpstr>
      <vt:lpstr>PBF——流体的密度约束</vt:lpstr>
      <vt:lpstr>PBF——Tensile Instability</vt:lpstr>
      <vt:lpstr>PBF——边界处理</vt:lpstr>
      <vt:lpstr>PBF——Vorticity Confinement</vt:lpstr>
      <vt:lpstr>其他约束</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309</cp:revision>
  <dcterms:created xsi:type="dcterms:W3CDTF">2021-05-31T06:56:37Z</dcterms:created>
  <dcterms:modified xsi:type="dcterms:W3CDTF">2021-06-17T08:20:50Z</dcterms:modified>
</cp:coreProperties>
</file>